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48"/>
  </p:notesMasterIdLst>
  <p:sldIdLst>
    <p:sldId id="256" r:id="rId2"/>
    <p:sldId id="257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94" r:id="rId11"/>
    <p:sldId id="287" r:id="rId12"/>
    <p:sldId id="288" r:id="rId13"/>
    <p:sldId id="289" r:id="rId14"/>
    <p:sldId id="293" r:id="rId15"/>
    <p:sldId id="291" r:id="rId16"/>
    <p:sldId id="292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322" r:id="rId36"/>
    <p:sldId id="323" r:id="rId37"/>
    <p:sldId id="324" r:id="rId38"/>
    <p:sldId id="313" r:id="rId39"/>
    <p:sldId id="314" r:id="rId40"/>
    <p:sldId id="315" r:id="rId41"/>
    <p:sldId id="316" r:id="rId42"/>
    <p:sldId id="317" r:id="rId43"/>
    <p:sldId id="318" r:id="rId44"/>
    <p:sldId id="319" r:id="rId45"/>
    <p:sldId id="320" r:id="rId46"/>
    <p:sldId id="321" r:id="rId4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49"/>
    </p:embeddedFont>
    <p:embeddedFont>
      <p:font typeface="Doppio One" panose="020B0604020202020204" charset="0"/>
      <p:regular r:id="rId50"/>
    </p:embeddedFont>
    <p:embeddedFont>
      <p:font typeface="Encode Sans" panose="020B0604020202020204" charset="0"/>
      <p:regular r:id="rId51"/>
      <p:bold r:id="rId52"/>
    </p:embeddedFont>
    <p:embeddedFont>
      <p:font typeface="Nunito Light" pitchFamily="2" charset="0"/>
      <p:regular r:id="rId53"/>
      <p:italic r:id="rId54"/>
    </p:embeddedFont>
    <p:embeddedFont>
      <p:font typeface="Open Sans" panose="020B0606030504020204" pitchFamily="34" charset="0"/>
      <p:regular r:id="rId55"/>
      <p:bold r:id="rId56"/>
    </p:embeddedFont>
    <p:embeddedFont>
      <p:font typeface="Roboto Condensed Light" panose="02000000000000000000" pitchFamily="2" charset="0"/>
      <p:regular r:id="rId57"/>
      <p: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 &amp; Objectives" id="{B01BFBF8-4C1D-4583-8E97-E5666B362D87}">
          <p14:sldIdLst>
            <p14:sldId id="256"/>
            <p14:sldId id="257"/>
            <p14:sldId id="280"/>
            <p14:sldId id="281"/>
            <p14:sldId id="282"/>
          </p14:sldIdLst>
        </p14:section>
        <p14:section name="HTTP vs HTTPS (Theory)" id="{A9739A68-2C8E-4DAD-AF03-99771971DCEC}">
          <p14:sldIdLst>
            <p14:sldId id="283"/>
            <p14:sldId id="284"/>
            <p14:sldId id="285"/>
            <p14:sldId id="286"/>
            <p14:sldId id="294"/>
          </p14:sldIdLst>
        </p14:section>
        <p14:section name="TLS Deep Dive" id="{DA8483AA-042A-4EA1-A3EC-61D00EB9BFDA}">
          <p14:sldIdLst>
            <p14:sldId id="287"/>
            <p14:sldId id="288"/>
            <p14:sldId id="289"/>
            <p14:sldId id="293"/>
            <p14:sldId id="291"/>
          </p14:sldIdLst>
        </p14:section>
        <p14:section name="MTU" id="{6D42B475-AF56-4D82-8347-A7A5B1602675}">
          <p14:sldIdLst>
            <p14:sldId id="292"/>
            <p14:sldId id="295"/>
            <p14:sldId id="296"/>
            <p14:sldId id="297"/>
          </p14:sldIdLst>
        </p14:section>
        <p14:section name="WIreShark Anaylsis" id="{E7F14828-8E85-41F4-8FAA-83C3DFDE12F9}">
          <p14:sldIdLst>
            <p14:sldId id="298"/>
            <p14:sldId id="299"/>
            <p14:sldId id="300"/>
            <p14:sldId id="301"/>
          </p14:sldIdLst>
        </p14:section>
        <p14:section name="Cisco Packet Tracer" id="{CF875D45-E0E1-4C1C-964D-611D83126805}">
          <p14:sldIdLst>
            <p14:sldId id="302"/>
            <p14:sldId id="303"/>
            <p14:sldId id="304"/>
          </p14:sldIdLst>
        </p14:section>
        <p14:section name="Local Server" id="{52B1F9AA-9608-418C-B961-CC66FF3E377F}">
          <p14:sldIdLst>
            <p14:sldId id="305"/>
            <p14:sldId id="306"/>
            <p14:sldId id="307"/>
          </p14:sldIdLst>
        </p14:section>
        <p14:section name="Conclusion" id="{D86626FB-D394-4A5A-91DA-3D93AE1D344D}">
          <p14:sldIdLst>
            <p14:sldId id="308"/>
            <p14:sldId id="309"/>
            <p14:sldId id="310"/>
          </p14:sldIdLst>
        </p14:section>
        <p14:section name="BONUS" id="{636EC45D-6FB4-4D18-AB79-796C5298C6E1}">
          <p14:sldIdLst>
            <p14:sldId id="311"/>
            <p14:sldId id="312"/>
            <p14:sldId id="322"/>
            <p14:sldId id="323"/>
            <p14:sldId id="324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235934-EDB0-4905-A3B8-A34AE748B759}">
  <a:tblStyle styleId="{CF235934-EDB0-4905-A3B8-A34AE748B7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A4D48CC7-C597-AE66-8496-F0D9F7EFF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D9BD6F44-5FFC-223B-2921-958E506E01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2AC7A00C-C97C-4352-1140-76624C23B5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844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328B4D22-BDA1-AAD1-F36D-BB5A24DB7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9129893F-CD50-CC75-611F-31C8B9D39E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626D1B71-81DA-DA5E-AF02-2F44EC37DF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2245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6EF33429-CA35-3DBF-7B55-01DF0EF2B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96716467-99C7-B27D-DC6B-A6D5D71E3A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C918A234-601A-81C8-5E39-130243B570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8018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D2C0AEFD-52DB-BC06-2FDD-86D7AC484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87869468-A074-DB07-45DB-E9D36FF207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C5CF6104-CA6C-E940-7967-ADC2A7BC16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121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1726A13C-7EE9-FD93-98DD-E7FFB75BC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C34F7A68-6D31-3628-5556-6CBFBCDBC0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1CF016B6-8776-6CAE-F641-E0D8F0D622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294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0D138070-FB9F-6A0B-6695-E1F215B0D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3F673FD4-1198-D3DD-0E17-4209A7F175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ED469B69-A0A3-CA3F-F479-411C1E6EBB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340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648DEAAE-74D3-BF51-2EDF-D4BA99141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66754F4D-BE61-4AB9-8391-012862470E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E27BDEEC-5D39-6E8F-097C-25ED6F6C09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176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84724DB0-665D-3684-B57E-59BE55FBF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116F2DA7-50E7-0BD1-9289-F6C3A3929B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10C0917C-5E33-A9BE-145A-22C21DB697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1291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400AF4DF-F418-C3ED-21A1-9F4F4ADC0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1F3285B4-C721-CC6A-BC37-D83BC1BC07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5078EB55-DEC2-81CC-026C-46F9F3294D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0901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60BDE2E3-10C8-EFF7-0A2D-E054E5BDB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9C6703F6-545F-F298-1F8C-04FEBD73C8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D16F1359-068D-329B-8B67-0131C913B6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754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D172D3EA-03F3-3B93-F906-EF7290A34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31E11BBB-7014-A3EA-0C06-A9633D25A3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EE88B562-20BC-F83E-9A4B-6C768A6F72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064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3D7C8331-90ED-C181-BFAA-25860CF4B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20CFAA95-714F-D60F-7000-94E3E04769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7A21D2BB-659F-2B2D-9A42-418A1809DF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235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95A960B0-6AB4-871B-C758-22327EC01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9E53110C-EB97-46C2-6C55-574BF56160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C0198A51-0FDF-0736-7786-A17836E085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4119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008A788E-D219-970A-BDF0-D3C0FD6B4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CCA43E86-ABBC-BF44-F48D-7EE48FD209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CA42C96B-24D2-B2F9-33C3-D34A70EF87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831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D858A1FD-61FB-942C-4C38-B02039E53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101EE866-192F-03BE-8F08-1BED7DB533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0B8C9548-F5C8-BC95-333A-6D4A5260B6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772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EBCA4650-6944-7534-CC2D-A95039F6D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0F0DAF12-ECAF-78AC-6934-28F1CA318C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BB00E8D9-18BE-6136-14F9-2D18F87E3F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7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21B32428-F615-41A4-A14C-3F9480AAE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792094EB-064D-5A88-6283-8C69D7E844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F863DA91-7189-6FFB-9A25-C33E4478AA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345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6F3C0048-ACF3-E2F3-3AED-BB431B4C7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91225d7f6_0_5:notes">
            <a:extLst>
              <a:ext uri="{FF2B5EF4-FFF2-40B4-BE49-F238E27FC236}">
                <a16:creationId xmlns:a16="http://schemas.microsoft.com/office/drawing/2014/main" id="{EEF2EFEB-ACCD-8D76-E5CA-4369A432C2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91225d7f6_0_5:notes">
            <a:extLst>
              <a:ext uri="{FF2B5EF4-FFF2-40B4-BE49-F238E27FC236}">
                <a16:creationId xmlns:a16="http://schemas.microsoft.com/office/drawing/2014/main" id="{B0934E3C-6C43-309F-0930-CB1E19E2E7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269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l="1308" r="42289"/>
          <a:stretch/>
        </p:blipFill>
        <p:spPr>
          <a:xfrm>
            <a:off x="0" y="0"/>
            <a:ext cx="5157302" cy="514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28000"/>
          </a:blip>
          <a:srcRect l="40405" t="33702" r="30010" b="675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976688"/>
            <a:ext cx="4444200" cy="268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08" y="3638813"/>
            <a:ext cx="44442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157300" y="0"/>
            <a:ext cx="3986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28000"/>
          </a:blip>
          <a:srcRect l="3955" t="28334" r="57710" b="5923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28000"/>
          </a:blip>
          <a:srcRect l="43544" t="33702" r="14163" b="675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dk1"/>
              </a:solidFill>
              <a:latin typeface="Doppio One"/>
              <a:ea typeface="Doppio One"/>
              <a:cs typeface="Doppio One"/>
              <a:sym typeface="Doppio On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28000"/>
          </a:blip>
          <a:srcRect r="832" b="3400"/>
          <a:stretch/>
        </p:blipFill>
        <p:spPr>
          <a:xfrm flipH="1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 amt="28000"/>
          </a:blip>
          <a:srcRect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/>
          <p:cNvPicPr preferRelativeResize="0"/>
          <p:nvPr/>
        </p:nvPicPr>
        <p:blipFill rotWithShape="1">
          <a:blip r:embed="rId2">
            <a:alphaModFix amt="28000"/>
          </a:blip>
          <a:srcRect l="-10" r="10"/>
          <a:stretch/>
        </p:blipFill>
        <p:spPr>
          <a:xfrm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2549400" y="1219004"/>
            <a:ext cx="4045200" cy="1482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549400" y="2689396"/>
            <a:ext cx="4045200" cy="1235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 amt="28000"/>
          </a:blip>
          <a:srcRect l="5619" t="33705" r="56047" b="5922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 amt="28000"/>
          </a:blip>
          <a:srcRect l="42908" t="33702" r="27507" b="675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howmoney.net/entry/HTTP-vs-HTTPS-%EC%95%88%EC%A0%84%ED%95%9C-%EC%9B%B9-%EA%B2%BD%ED%97%98%EC%9D%84-%EC%9C%84%ED%95%9C-%ED%95%84%EC%88%98-%EC%A7%80%EC%8B%9D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5.tistory.com/37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3.xml"/><Relationship Id="rId7" Type="http://schemas.openxmlformats.org/officeDocument/2006/relationships/slide" Target="slide2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6.xml"/><Relationship Id="rId11" Type="http://schemas.openxmlformats.org/officeDocument/2006/relationships/slide" Target="slide33.xml"/><Relationship Id="rId5" Type="http://schemas.openxmlformats.org/officeDocument/2006/relationships/slide" Target="slide11.xml"/><Relationship Id="rId10" Type="http://schemas.openxmlformats.org/officeDocument/2006/relationships/slide" Target="slide30.xml"/><Relationship Id="rId4" Type="http://schemas.openxmlformats.org/officeDocument/2006/relationships/slide" Target="slide6.xml"/><Relationship Id="rId9" Type="http://schemas.openxmlformats.org/officeDocument/2006/relationships/slide" Target="slide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python-programming-text-writing-wallpaper-hnleg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shark.org/docs/" TargetMode="External"/><Relationship Id="rId7" Type="http://schemas.openxmlformats.org/officeDocument/2006/relationships/hyperlink" Target="https://github.com/TechKing1/networksPROJ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etacad.com/cisco-packet-tracer" TargetMode="External"/><Relationship Id="rId5" Type="http://schemas.openxmlformats.org/officeDocument/2006/relationships/hyperlink" Target="https://docs.python.org/3/library/http.html#module-http" TargetMode="External"/><Relationship Id="rId4" Type="http://schemas.openxmlformats.org/officeDocument/2006/relationships/hyperlink" Target="https://www.rfc-editor.org/rfc/rfc8446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uttodinternet.com/page/2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713100" y="976688"/>
            <a:ext cx="4444200" cy="26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 vs HTTPS: </a:t>
            </a:r>
            <a:r>
              <a:rPr lang="en-US" dirty="0">
                <a:solidFill>
                  <a:schemeClr val="accent2"/>
                </a:solidFill>
              </a:rPr>
              <a:t>Wireshark &amp; Simulation-Based Comparison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713208" y="3638813"/>
            <a:ext cx="44442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Wireshark • Cisco Packet Tracer • Python HTTPS Server Demo</a:t>
            </a:r>
            <a:endParaRPr dirty="0"/>
          </a:p>
        </p:txBody>
      </p:sp>
      <p:pic>
        <p:nvPicPr>
          <p:cNvPr id="80" name="Google Shape;80;p17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4131" r="24131"/>
          <a:stretch/>
        </p:blipFill>
        <p:spPr>
          <a:xfrm>
            <a:off x="5157300" y="0"/>
            <a:ext cx="3986698" cy="51435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3189F3-AB96-22D3-0252-2D3552616F4A}"/>
              </a:ext>
            </a:extLst>
          </p:cNvPr>
          <p:cNvSpPr txBox="1"/>
          <p:nvPr/>
        </p:nvSpPr>
        <p:spPr>
          <a:xfrm>
            <a:off x="1723403" y="4714344"/>
            <a:ext cx="223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3" algn="r"/>
            <a:r>
              <a:rPr lang="en-US" sz="900" dirty="0">
                <a:solidFill>
                  <a:schemeClr val="tx1"/>
                </a:solidFill>
                <a:latin typeface="Encode Sans" panose="020B0604020202020204" charset="0"/>
              </a:rPr>
              <a:t>Ahmed Moataz   	                      22-101092</a:t>
            </a:r>
          </a:p>
          <a:p>
            <a:r>
              <a:rPr lang="en-US" sz="900" dirty="0">
                <a:solidFill>
                  <a:schemeClr val="tx1"/>
                </a:solidFill>
                <a:latin typeface="Encode Sans" panose="020B0604020202020204" charset="0"/>
              </a:rPr>
              <a:t>Ismail Taher       	                       21-101013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E9DA4-DC47-928D-D283-FDE911A3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accent2"/>
                </a:solidFill>
              </a:rPr>
              <a:t>HTTP</a:t>
            </a:r>
            <a:r>
              <a:rPr lang="en-US" sz="2800" dirty="0"/>
              <a:t> vs </a:t>
            </a:r>
            <a:r>
              <a:rPr lang="en-US" sz="2800" dirty="0">
                <a:solidFill>
                  <a:schemeClr val="accent2"/>
                </a:solidFill>
              </a:rPr>
              <a:t>HTTPS</a:t>
            </a:r>
            <a:r>
              <a:rPr lang="en-US" sz="2800" dirty="0"/>
              <a:t> explained </a:t>
            </a:r>
            <a:r>
              <a:rPr lang="en-US" sz="2800" dirty="0">
                <a:solidFill>
                  <a:schemeClr val="accent2"/>
                </a:solidFill>
              </a:rPr>
              <a:t>(with a fun meme)</a:t>
            </a:r>
          </a:p>
        </p:txBody>
      </p:sp>
      <p:pic>
        <p:nvPicPr>
          <p:cNvPr id="3" name="tiktok_digitalycommunity_7458901949446982934">
            <a:hlinkClick r:id="" action="ppaction://media"/>
            <a:extLst>
              <a:ext uri="{FF2B5EF4-FFF2-40B4-BE49-F238E27FC236}">
                <a16:creationId xmlns:a16="http://schemas.microsoft.com/office/drawing/2014/main" id="{0224FAEE-367C-77B1-3D24-09FABD37F0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1563" b="21590"/>
          <a:stretch/>
        </p:blipFill>
        <p:spPr>
          <a:xfrm>
            <a:off x="2196730" y="1320036"/>
            <a:ext cx="4750540" cy="279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8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68DA5-FE30-F7A5-D8A1-82DDF929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Deep Dive Into </a:t>
            </a:r>
            <a:r>
              <a:rPr lang="en-US" dirty="0">
                <a:solidFill>
                  <a:schemeClr val="accent2"/>
                </a:solidFill>
              </a:rPr>
              <a:t>TLS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C08703-20A3-C8C0-3DBF-1ABBB15DF0A0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#03</a:t>
            </a:r>
          </a:p>
        </p:txBody>
      </p:sp>
      <p:pic>
        <p:nvPicPr>
          <p:cNvPr id="9" name="Picture Placeholder 8" descr="A yellow shield with a lock on it&#10;&#10;AI-generated content may be incorrect.">
            <a:extLst>
              <a:ext uri="{FF2B5EF4-FFF2-40B4-BE49-F238E27FC236}">
                <a16:creationId xmlns:a16="http://schemas.microsoft.com/office/drawing/2014/main" id="{58DC0B8C-03F0-88B2-EA32-A4CB504E5AD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26198" b="261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486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38CD9775-E82A-CB5E-237D-F1C10ADA1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B5944AF3-4EC6-2F08-0C8E-4D998349730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sng" dirty="0">
                <a:solidFill>
                  <a:schemeClr val="accent2"/>
                </a:solidFill>
              </a:rPr>
              <a:t>TLS</a:t>
            </a:r>
            <a:r>
              <a:rPr lang="en-US" sz="4400" dirty="0"/>
              <a:t> vs </a:t>
            </a:r>
            <a:r>
              <a:rPr lang="en-US" sz="4400" u="sng" dirty="0">
                <a:solidFill>
                  <a:schemeClr val="accent2"/>
                </a:solidFill>
              </a:rPr>
              <a:t>SSL</a:t>
            </a:r>
            <a:endParaRPr sz="4400" u="sng" dirty="0">
              <a:solidFill>
                <a:schemeClr val="accent2"/>
              </a:solidFill>
            </a:endParaRPr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88AA2EA2-461B-57C4-EA72-BEA04BCBF4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400" b="1" u="sng" dirty="0">
                <a:solidFill>
                  <a:schemeClr val="accent2"/>
                </a:solidFill>
              </a:rPr>
              <a:t>SSL</a:t>
            </a:r>
            <a:r>
              <a:rPr lang="en-US" sz="2400" dirty="0"/>
              <a:t>: Older, deprecated (use of SSL is a red flag 🚩)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b="1" u="sng" dirty="0">
                <a:solidFill>
                  <a:schemeClr val="accent2"/>
                </a:solidFill>
              </a:rPr>
              <a:t>TLS</a:t>
            </a:r>
            <a:r>
              <a:rPr lang="en-US" sz="2400" dirty="0"/>
              <a:t>: Modern and secure</a:t>
            </a:r>
          </a:p>
          <a:p>
            <a:pPr marL="171450" indent="-171450"/>
            <a:endParaRPr lang="en-US" sz="2400" dirty="0"/>
          </a:p>
          <a:p>
            <a:pPr marL="1257300" lvl="2" indent="-342900"/>
            <a:r>
              <a:rPr lang="en-US" sz="2000" dirty="0">
                <a:solidFill>
                  <a:schemeClr val="accent2"/>
                </a:solidFill>
              </a:rPr>
              <a:t>   </a:t>
            </a:r>
            <a:r>
              <a:rPr lang="en-US" sz="2000" b="1" u="sng" dirty="0">
                <a:solidFill>
                  <a:schemeClr val="accent2"/>
                </a:solidFill>
              </a:rPr>
              <a:t>TLS 1.2</a:t>
            </a:r>
            <a:r>
              <a:rPr lang="en-US" sz="2000" dirty="0"/>
              <a:t>: Widespread</a:t>
            </a:r>
          </a:p>
          <a:p>
            <a:pPr marL="1085850" lvl="2" indent="-171450"/>
            <a:endParaRPr lang="en-US" sz="2000" dirty="0"/>
          </a:p>
          <a:p>
            <a:pPr marL="1257300" lvl="2" indent="-342900"/>
            <a:r>
              <a:rPr lang="en-US" sz="2000" dirty="0"/>
              <a:t>   </a:t>
            </a:r>
            <a:r>
              <a:rPr lang="en-US" sz="2000" b="1" u="sng" dirty="0">
                <a:solidFill>
                  <a:schemeClr val="accent2"/>
                </a:solidFill>
              </a:rPr>
              <a:t>TLS 1.3</a:t>
            </a:r>
            <a:r>
              <a:rPr lang="en-US" sz="2000" dirty="0"/>
              <a:t>: Improved performance and security</a:t>
            </a:r>
            <a:endParaRPr sz="20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483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8C5EBF72-65D5-F436-D9C7-C0EF0803A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04BDE293-A745-5C4C-6B82-52E1C31A655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sng" dirty="0">
                <a:solidFill>
                  <a:schemeClr val="accent2"/>
                </a:solidFill>
              </a:rPr>
              <a:t>TLS 1.3 </a:t>
            </a:r>
            <a:r>
              <a:rPr lang="en-US" sz="4400" dirty="0"/>
              <a:t>Highlights</a:t>
            </a:r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9C56F2ED-3CFC-3C6E-A422-A0308A2DA9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000" b="1" dirty="0">
                <a:solidFill>
                  <a:schemeClr val="accent2"/>
                </a:solidFill>
              </a:rPr>
              <a:t>One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2"/>
                </a:solidFill>
              </a:rPr>
              <a:t>round-trip</a:t>
            </a:r>
            <a:r>
              <a:rPr lang="en-US" sz="2000" dirty="0"/>
              <a:t> handshake (</a:t>
            </a:r>
            <a:r>
              <a:rPr lang="en-US" sz="2000" b="1" dirty="0">
                <a:solidFill>
                  <a:schemeClr val="accent2"/>
                </a:solidFill>
              </a:rPr>
              <a:t>faster</a:t>
            </a:r>
            <a:r>
              <a:rPr lang="en-US" sz="2000" dirty="0"/>
              <a:t>)</a:t>
            </a:r>
          </a:p>
          <a:p>
            <a:pPr marL="171450" indent="-171450"/>
            <a:endParaRPr lang="en-US" sz="2000" dirty="0"/>
          </a:p>
          <a:p>
            <a:pPr marL="171450" indent="-171450"/>
            <a:r>
              <a:rPr lang="en-US" sz="2000" dirty="0"/>
              <a:t>Removes </a:t>
            </a:r>
            <a:r>
              <a:rPr lang="en-US" sz="2000" b="1" dirty="0">
                <a:solidFill>
                  <a:schemeClr val="accent2"/>
                </a:solidFill>
              </a:rPr>
              <a:t>insecure algorithms</a:t>
            </a:r>
            <a:r>
              <a:rPr lang="en-US" sz="2000" dirty="0"/>
              <a:t> (like </a:t>
            </a:r>
            <a:r>
              <a:rPr lang="en-US" sz="2000" b="1" dirty="0">
                <a:solidFill>
                  <a:schemeClr val="accent2"/>
                </a:solidFill>
              </a:rPr>
              <a:t>RSA key exchange</a:t>
            </a:r>
            <a:r>
              <a:rPr lang="en-US" sz="2000" dirty="0"/>
              <a:t>)</a:t>
            </a:r>
          </a:p>
          <a:p>
            <a:pPr marL="171450" indent="-171450"/>
            <a:endParaRPr lang="en-US" sz="2000" dirty="0"/>
          </a:p>
          <a:p>
            <a:pPr marL="171450" indent="-171450"/>
            <a:r>
              <a:rPr lang="en-US" sz="2000" dirty="0"/>
              <a:t>Prevents </a:t>
            </a:r>
            <a:r>
              <a:rPr lang="en-US" sz="2000" b="1" dirty="0">
                <a:solidFill>
                  <a:schemeClr val="accent2"/>
                </a:solidFill>
              </a:rPr>
              <a:t>downgrade attacks</a:t>
            </a:r>
          </a:p>
          <a:p>
            <a:pPr marL="171450" indent="-171450"/>
            <a:endParaRPr lang="en-US" sz="2000" dirty="0"/>
          </a:p>
          <a:p>
            <a:pPr marL="171450" indent="-171450"/>
            <a:r>
              <a:rPr lang="en-US" sz="2000" b="1" u="sng" dirty="0">
                <a:solidFill>
                  <a:schemeClr val="accent2"/>
                </a:solidFill>
              </a:rPr>
              <a:t>Shorter connection setup time = better user experience</a:t>
            </a:r>
            <a:endParaRPr sz="2000" b="1" i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622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2181F-C386-90DF-8BB0-9FA5C11D0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TLS</a:t>
            </a:r>
            <a:r>
              <a:rPr lang="en-US" dirty="0"/>
              <a:t> Handshake Steps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012088-6746-DB99-B001-30F4FEEE3F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 err="1"/>
              <a:t>ClientHello</a:t>
            </a:r>
            <a:endParaRPr lang="en-US" dirty="0"/>
          </a:p>
          <a:p>
            <a:pPr>
              <a:buClr>
                <a:schemeClr val="accent2"/>
              </a:buClr>
            </a:pPr>
            <a:r>
              <a:rPr lang="en-US" dirty="0" err="1"/>
              <a:t>ServerHello</a:t>
            </a:r>
            <a:r>
              <a:rPr lang="en-US" dirty="0"/>
              <a:t> + Certificate</a:t>
            </a:r>
          </a:p>
          <a:p>
            <a:pPr>
              <a:buClr>
                <a:schemeClr val="accent2"/>
              </a:buClr>
            </a:pPr>
            <a:r>
              <a:rPr lang="en-US" dirty="0"/>
              <a:t>Key Exchange</a:t>
            </a:r>
          </a:p>
          <a:p>
            <a:pPr>
              <a:buClr>
                <a:schemeClr val="accent2"/>
              </a:buClr>
            </a:pPr>
            <a:r>
              <a:rPr lang="en-US" dirty="0"/>
              <a:t>Session Key Derived</a:t>
            </a:r>
          </a:p>
          <a:p>
            <a:pPr>
              <a:buClr>
                <a:schemeClr val="accent2"/>
              </a:buClr>
            </a:pPr>
            <a:r>
              <a:rPr lang="en-US" dirty="0"/>
              <a:t>Secure Communication Begins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🧠 Only the handshake uses asymmetric encryption</a:t>
            </a:r>
            <a:br>
              <a:rPr lang="en-US" dirty="0"/>
            </a:br>
            <a:r>
              <a:rPr lang="en-US" dirty="0"/>
              <a:t>➡️ Data uses fast symmetric encryption after setup</a:t>
            </a:r>
          </a:p>
          <a:p>
            <a:endParaRPr lang="en-US" dirty="0"/>
          </a:p>
        </p:txBody>
      </p:sp>
      <p:pic>
        <p:nvPicPr>
          <p:cNvPr id="9" name="Picture Placeholder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4228E36-C822-1075-9B39-68BD2288ECF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r="218"/>
          <a:stretch/>
        </p:blipFill>
        <p:spPr>
          <a:xfrm>
            <a:off x="0" y="-2250"/>
            <a:ext cx="3581973" cy="5148000"/>
          </a:xfrm>
        </p:spPr>
      </p:pic>
    </p:spTree>
    <p:extLst>
      <p:ext uri="{BB962C8B-B14F-4D97-AF65-F5344CB8AC3E}">
        <p14:creationId xmlns:p14="http://schemas.microsoft.com/office/powerpoint/2010/main" val="2595878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8D811-DE06-8CA6-D5D3-45761E7E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TLS</a:t>
            </a:r>
            <a:r>
              <a:rPr lang="en-US" dirty="0"/>
              <a:t> Security </a:t>
            </a:r>
            <a:r>
              <a:rPr lang="en-US" u="sng" dirty="0">
                <a:solidFill>
                  <a:schemeClr val="accent2"/>
                </a:solidFill>
              </a:rPr>
              <a:t>Benefits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ACF4D9-3D7C-E7DA-E83C-3B027C9348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chemeClr val="accent2"/>
                </a:solidFill>
              </a:rPr>
              <a:t>Confidentiality</a:t>
            </a:r>
            <a:r>
              <a:rPr lang="en-US" sz="1400" dirty="0"/>
              <a:t>: Data is </a:t>
            </a:r>
            <a:r>
              <a:rPr lang="en-US" sz="1400" u="sng" dirty="0">
                <a:solidFill>
                  <a:schemeClr val="accent2"/>
                </a:solidFill>
              </a:rPr>
              <a:t>private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chemeClr val="accent2"/>
                </a:solidFill>
              </a:rPr>
              <a:t>Integrity</a:t>
            </a:r>
            <a:r>
              <a:rPr lang="en-US" sz="1400" dirty="0"/>
              <a:t>: Tampering is </a:t>
            </a:r>
            <a:r>
              <a:rPr lang="en-US" sz="1400" u="sng" dirty="0">
                <a:solidFill>
                  <a:schemeClr val="accent2"/>
                </a:solidFill>
              </a:rPr>
              <a:t>detectable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chemeClr val="accent2"/>
                </a:solidFill>
              </a:rPr>
              <a:t>Authentication</a:t>
            </a:r>
            <a:r>
              <a:rPr lang="en-US" sz="1400" dirty="0"/>
              <a:t>: Server identity is </a:t>
            </a:r>
            <a:r>
              <a:rPr lang="en-US" sz="1400" u="sng" dirty="0">
                <a:solidFill>
                  <a:schemeClr val="accent2"/>
                </a:solidFill>
              </a:rPr>
              <a:t>validated</a:t>
            </a:r>
          </a:p>
        </p:txBody>
      </p:sp>
    </p:spTree>
    <p:extLst>
      <p:ext uri="{BB962C8B-B14F-4D97-AF65-F5344CB8AC3E}">
        <p14:creationId xmlns:p14="http://schemas.microsoft.com/office/powerpoint/2010/main" val="2186142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9257A-24A3-09FC-839D-6CA9C2162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>
                <a:solidFill>
                  <a:schemeClr val="accent2"/>
                </a:solidFill>
              </a:rPr>
              <a:t>MTU</a:t>
            </a:r>
            <a:r>
              <a:rPr lang="en-US" sz="3200" dirty="0"/>
              <a:t>, </a:t>
            </a:r>
            <a:r>
              <a:rPr lang="en-US" sz="3200" u="sng" dirty="0">
                <a:solidFill>
                  <a:schemeClr val="accent2"/>
                </a:solidFill>
              </a:rPr>
              <a:t>Segmentation</a:t>
            </a:r>
            <a:r>
              <a:rPr lang="en-US" sz="3200" dirty="0"/>
              <a:t> &amp; </a:t>
            </a:r>
            <a:r>
              <a:rPr lang="en-US" sz="3200" u="sng" dirty="0">
                <a:solidFill>
                  <a:schemeClr val="accent2"/>
                </a:solidFill>
              </a:rPr>
              <a:t>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6FAD8-CFF4-3D08-7EF1-4CDDE4DC303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7200" dirty="0"/>
              <a:t>#04</a:t>
            </a:r>
          </a:p>
        </p:txBody>
      </p:sp>
      <p:pic>
        <p:nvPicPr>
          <p:cNvPr id="6" name="Picture Placeholder 5" descr="A close-up of a network&#10;&#10;AI-generated content may be incorrect.">
            <a:extLst>
              <a:ext uri="{FF2B5EF4-FFF2-40B4-BE49-F238E27FC236}">
                <a16:creationId xmlns:a16="http://schemas.microsoft.com/office/drawing/2014/main" id="{DE2BBDE5-EF6F-D067-9547-BF3E70A6DFC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198" b="26198"/>
          <a:stretch>
            <a:fillRect/>
          </a:stretch>
        </p:blipFill>
        <p:spPr/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27165C-8AF3-F0F3-6721-61ED25A79A72}"/>
              </a:ext>
            </a:extLst>
          </p:cNvPr>
          <p:cNvSpPr txBox="1"/>
          <p:nvPr/>
        </p:nvSpPr>
        <p:spPr>
          <a:xfrm>
            <a:off x="5" y="5143500"/>
            <a:ext cx="9144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join5.tistory.com/37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245084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A2FE-D54B-2AFD-3094-4653A5337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u="sng" dirty="0">
                <a:solidFill>
                  <a:schemeClr val="accent2"/>
                </a:solidFill>
              </a:rPr>
              <a:t>MTU</a:t>
            </a:r>
            <a:r>
              <a:rPr lang="en-US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653D7-6ABC-5F43-E31F-564CA22D77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Maximum Transmission Unit = </a:t>
            </a:r>
            <a:r>
              <a:rPr lang="en-US" sz="1400" b="1" u="sng" dirty="0">
                <a:solidFill>
                  <a:schemeClr val="accent2"/>
                </a:solidFill>
              </a:rPr>
              <a:t>max packet size </a:t>
            </a:r>
            <a:r>
              <a:rPr lang="en-US" sz="1400" dirty="0"/>
              <a:t>(usually </a:t>
            </a:r>
            <a:r>
              <a:rPr lang="en-US" sz="1400" b="1" u="sng" dirty="0">
                <a:solidFill>
                  <a:schemeClr val="accent2"/>
                </a:solidFill>
              </a:rPr>
              <a:t>1500 bytes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Large packets </a:t>
            </a:r>
            <a:r>
              <a:rPr lang="en-US" sz="1400" b="1" u="sng" dirty="0">
                <a:solidFill>
                  <a:schemeClr val="accent2"/>
                </a:solidFill>
              </a:rPr>
              <a:t>must be split if they exceed this</a:t>
            </a:r>
          </a:p>
        </p:txBody>
      </p:sp>
    </p:spTree>
    <p:extLst>
      <p:ext uri="{BB962C8B-B14F-4D97-AF65-F5344CB8AC3E}">
        <p14:creationId xmlns:p14="http://schemas.microsoft.com/office/powerpoint/2010/main" val="3126886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C1415871-CEFB-7AD1-45E7-1D617DC2F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09250960-1DE2-EA2D-798E-5878E3714A3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does </a:t>
            </a:r>
            <a:r>
              <a:rPr lang="en-US" sz="3600" u="sng" dirty="0">
                <a:solidFill>
                  <a:schemeClr val="accent2"/>
                </a:solidFill>
              </a:rPr>
              <a:t>MTU</a:t>
            </a:r>
            <a:r>
              <a:rPr lang="en-US" sz="3600" dirty="0"/>
              <a:t> matter for </a:t>
            </a:r>
            <a:r>
              <a:rPr lang="en-US" sz="3600" u="sng" dirty="0">
                <a:solidFill>
                  <a:schemeClr val="accent2"/>
                </a:solidFill>
              </a:rPr>
              <a:t>HTTPS</a:t>
            </a:r>
            <a:r>
              <a:rPr lang="en-US" sz="3600" dirty="0"/>
              <a:t>?</a:t>
            </a:r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C32F8510-0FE1-E1DD-1A13-670B92D053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800" dirty="0">
                <a:solidFill>
                  <a:schemeClr val="accent1"/>
                </a:solidFill>
              </a:rPr>
              <a:t>TLS adds </a:t>
            </a:r>
            <a:r>
              <a:rPr lang="en-US" sz="1800" b="1" u="sng" dirty="0">
                <a:solidFill>
                  <a:schemeClr val="accent2"/>
                </a:solidFill>
              </a:rPr>
              <a:t>encryption overhead </a:t>
            </a:r>
            <a:r>
              <a:rPr lang="en-US" sz="1800" dirty="0">
                <a:solidFill>
                  <a:schemeClr val="accent1"/>
                </a:solidFill>
              </a:rPr>
              <a:t>→ </a:t>
            </a:r>
            <a:r>
              <a:rPr lang="en-US" sz="1800" b="1" dirty="0">
                <a:solidFill>
                  <a:schemeClr val="accent2"/>
                </a:solidFill>
              </a:rPr>
              <a:t>larger packets</a:t>
            </a:r>
          </a:p>
          <a:p>
            <a:pPr marL="171450" indent="-171450"/>
            <a:endParaRPr lang="en-US" sz="1800" dirty="0">
              <a:solidFill>
                <a:schemeClr val="accent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accent1"/>
                </a:solidFill>
              </a:rPr>
              <a:t>Can cause:</a:t>
            </a:r>
          </a:p>
          <a:p>
            <a:pPr marL="1200150" lvl="2" indent="-285750">
              <a:buClr>
                <a:schemeClr val="accent2">
                  <a:lumMod val="20000"/>
                  <a:lumOff val="80000"/>
                </a:schemeClr>
              </a:buClr>
            </a:pPr>
            <a:r>
              <a:rPr lang="en-US" sz="1800" dirty="0">
                <a:solidFill>
                  <a:schemeClr val="accent1"/>
                </a:solidFill>
              </a:rPr>
              <a:t>    </a:t>
            </a:r>
            <a:r>
              <a:rPr lang="en-US" sz="1600" dirty="0">
                <a:solidFill>
                  <a:schemeClr val="accent1"/>
                </a:solidFill>
              </a:rPr>
              <a:t>IP </a:t>
            </a:r>
            <a:r>
              <a:rPr lang="en-US" sz="1600" b="1" u="sng" dirty="0">
                <a:solidFill>
                  <a:schemeClr val="accent2"/>
                </a:solidFill>
              </a:rPr>
              <a:t>fragmentation</a:t>
            </a:r>
          </a:p>
          <a:p>
            <a:pPr marL="1200150" lvl="2" indent="-285750">
              <a:buClr>
                <a:schemeClr val="accent2">
                  <a:lumMod val="20000"/>
                  <a:lumOff val="80000"/>
                </a:schemeClr>
              </a:buClr>
            </a:pPr>
            <a:endParaRPr lang="en-US" sz="1600" dirty="0">
              <a:solidFill>
                <a:schemeClr val="accent1"/>
              </a:solidFill>
            </a:endParaRPr>
          </a:p>
          <a:p>
            <a:pPr marL="1200150" lvl="2" indent="-285750">
              <a:buClr>
                <a:schemeClr val="accent2">
                  <a:lumMod val="20000"/>
                  <a:lumOff val="80000"/>
                </a:schemeClr>
              </a:buClr>
            </a:pPr>
            <a:r>
              <a:rPr lang="en-US" sz="1600" dirty="0">
                <a:solidFill>
                  <a:schemeClr val="accent1"/>
                </a:solidFill>
              </a:rPr>
              <a:t>    TCP </a:t>
            </a:r>
            <a:r>
              <a:rPr lang="en-US" sz="1600" b="1" u="sng" dirty="0">
                <a:solidFill>
                  <a:schemeClr val="accent2"/>
                </a:solidFill>
              </a:rPr>
              <a:t>segmentation</a:t>
            </a:r>
          </a:p>
          <a:p>
            <a:pPr marL="1200150" lvl="2" indent="-285750">
              <a:buClr>
                <a:schemeClr val="accent2">
                  <a:lumMod val="20000"/>
                  <a:lumOff val="80000"/>
                </a:schemeClr>
              </a:buClr>
            </a:pPr>
            <a:endParaRPr lang="en-US" sz="1600" dirty="0">
              <a:solidFill>
                <a:schemeClr val="accent1"/>
              </a:solidFill>
            </a:endParaRPr>
          </a:p>
          <a:p>
            <a:pPr marL="1200150" lvl="2" indent="-285750">
              <a:buClr>
                <a:schemeClr val="accent2">
                  <a:lumMod val="20000"/>
                  <a:lumOff val="80000"/>
                </a:schemeClr>
              </a:buClr>
            </a:pPr>
            <a:r>
              <a:rPr lang="en-US" sz="1600" dirty="0">
                <a:solidFill>
                  <a:schemeClr val="accent1"/>
                </a:solidFill>
              </a:rPr>
              <a:t>    ICMP errors </a:t>
            </a:r>
            <a:r>
              <a:rPr lang="en-US" sz="1600" b="1" u="sng" dirty="0">
                <a:solidFill>
                  <a:schemeClr val="accent2"/>
                </a:solidFill>
              </a:rPr>
              <a:t>(if “Don’t Fragment” flag is set)</a:t>
            </a:r>
            <a:endParaRPr sz="1600" b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340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1CD6CF2D-8900-AF0E-EFE6-6EEE9894B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2812C055-74A8-A956-DA25-702E692B167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Real-World </a:t>
            </a:r>
            <a:r>
              <a:rPr lang="en-US" sz="3600" u="sng" dirty="0">
                <a:solidFill>
                  <a:schemeClr val="accent2"/>
                </a:solidFill>
              </a:rPr>
              <a:t>MTU</a:t>
            </a:r>
            <a:r>
              <a:rPr lang="en-US" sz="3600" dirty="0"/>
              <a:t> Issues</a:t>
            </a:r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C95154B0-93E2-F3F7-E833-B18CCFC7CF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800" dirty="0">
                <a:solidFill>
                  <a:schemeClr val="accent1"/>
                </a:solidFill>
              </a:rPr>
              <a:t>Misconfigured routers can </a:t>
            </a:r>
            <a:r>
              <a:rPr lang="en-US" sz="1800" b="1" dirty="0">
                <a:solidFill>
                  <a:schemeClr val="accent2"/>
                </a:solidFill>
              </a:rPr>
              <a:t>block large encrypted packets</a:t>
            </a:r>
          </a:p>
          <a:p>
            <a:pPr marL="171450" indent="-171450"/>
            <a:endParaRPr lang="en-US" sz="1800" dirty="0">
              <a:solidFill>
                <a:schemeClr val="accent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accent1"/>
                </a:solidFill>
              </a:rPr>
              <a:t>TLS handshakes may </a:t>
            </a:r>
            <a:r>
              <a:rPr lang="en-US" sz="1800" b="1" dirty="0">
                <a:solidFill>
                  <a:schemeClr val="accent2"/>
                </a:solidFill>
              </a:rPr>
              <a:t>fail</a:t>
            </a:r>
            <a:r>
              <a:rPr lang="en-US" sz="1800" dirty="0">
                <a:solidFill>
                  <a:schemeClr val="accent1"/>
                </a:solidFill>
              </a:rPr>
              <a:t> if </a:t>
            </a:r>
            <a:r>
              <a:rPr lang="en-US" sz="1800" b="1" dirty="0">
                <a:solidFill>
                  <a:schemeClr val="accent2"/>
                </a:solidFill>
              </a:rPr>
              <a:t>MTU isn't handled</a:t>
            </a:r>
          </a:p>
          <a:p>
            <a:pPr marL="171450" indent="-171450"/>
            <a:endParaRPr lang="en-US" sz="1800" dirty="0">
              <a:solidFill>
                <a:schemeClr val="accent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accent1"/>
                </a:solidFill>
              </a:rPr>
              <a:t>Solutions:</a:t>
            </a:r>
          </a:p>
          <a:p>
            <a:pPr marL="171450" indent="-171450"/>
            <a:endParaRPr lang="en-US" sz="1800" dirty="0">
              <a:solidFill>
                <a:schemeClr val="accent1"/>
              </a:solidFill>
            </a:endParaRPr>
          </a:p>
          <a:p>
            <a:pPr marL="742950" lvl="1" indent="-285750"/>
            <a:r>
              <a:rPr lang="en-US" sz="1800" dirty="0">
                <a:solidFill>
                  <a:schemeClr val="accent1"/>
                </a:solidFill>
              </a:rPr>
              <a:t>    </a:t>
            </a:r>
            <a:r>
              <a:rPr lang="en-US" sz="1600" b="1" i="1" u="sng" dirty="0">
                <a:solidFill>
                  <a:schemeClr val="accent2"/>
                </a:solidFill>
              </a:rPr>
              <a:t>Path MTU Discovery</a:t>
            </a:r>
          </a:p>
          <a:p>
            <a:pPr marL="742950" lvl="1" indent="-285750"/>
            <a:endParaRPr lang="en-US" sz="1600" dirty="0">
              <a:solidFill>
                <a:schemeClr val="accent1"/>
              </a:solidFill>
            </a:endParaRPr>
          </a:p>
          <a:p>
            <a:pPr marL="742950" lvl="1" indent="-285750"/>
            <a:r>
              <a:rPr lang="en-US" sz="1600" dirty="0">
                <a:solidFill>
                  <a:schemeClr val="accent1"/>
                </a:solidFill>
              </a:rPr>
              <a:t>    </a:t>
            </a:r>
            <a:r>
              <a:rPr lang="en-US" sz="1600" b="1" i="1" u="sng" dirty="0">
                <a:solidFill>
                  <a:schemeClr val="accent2"/>
                </a:solidFill>
              </a:rPr>
              <a:t>Tuning application payload sizes</a:t>
            </a:r>
            <a:endParaRPr sz="1400" b="1" i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33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SECTIONS OVERVIEW</a:t>
            </a:r>
            <a:endParaRPr sz="4400" dirty="0"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3" action="ppaction://hlinksldjump"/>
              </a:rPr>
              <a:t>Introduction &amp; Objectives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4" action="ppaction://hlinksldjump"/>
              </a:rPr>
              <a:t>HTTP vs HTTPS Theory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5" action="ppaction://hlinksldjump"/>
              </a:rPr>
              <a:t>TLS Deep Dive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6" action="ppaction://hlinksldjump"/>
              </a:rPr>
              <a:t>MTU &amp; Performance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7" action="ppaction://hlinksldjump"/>
              </a:rPr>
              <a:t>Wireshark Demos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8" action="ppaction://hlinksldjump"/>
              </a:rPr>
              <a:t>Packet Tracer Simulation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9" action="ppaction://hlinksldjump"/>
              </a:rPr>
              <a:t>Local Server Demo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10" action="ppaction://hlinksldjump"/>
              </a:rPr>
              <a:t>Final Takeaways</a:t>
            </a: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0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000" dirty="0">
                <a:hlinkClick r:id="rId11" action="ppaction://hlinksldjump"/>
              </a:rPr>
              <a:t>Bonus Slides 🎉</a:t>
            </a:r>
            <a:endParaRPr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DA3C7-F222-6DF6-7890-5F1937C98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err="1">
                <a:solidFill>
                  <a:schemeClr val="accent2"/>
                </a:solidFill>
              </a:rPr>
              <a:t>WireShark</a:t>
            </a:r>
            <a:r>
              <a:rPr lang="en-US" dirty="0"/>
              <a:t> </a:t>
            </a:r>
            <a:r>
              <a:rPr lang="en-US" dirty="0" err="1"/>
              <a:t>Anaylsis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5A763B-3AB0-8393-499D-3DCFACD69B64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#05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E025231-D3EA-16AF-2D5D-E83CC5BD5852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200"/>
          <a:stretch/>
        </p:blipFill>
        <p:spPr>
          <a:xfrm>
            <a:off x="5" y="2967300"/>
            <a:ext cx="9144000" cy="2176200"/>
          </a:xfrm>
        </p:spPr>
      </p:pic>
    </p:spTree>
    <p:extLst>
      <p:ext uri="{BB962C8B-B14F-4D97-AF65-F5344CB8AC3E}">
        <p14:creationId xmlns:p14="http://schemas.microsoft.com/office/powerpoint/2010/main" val="4135037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84CD-86C6-99A2-8F5E-E9A799B35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60C17-46B4-88F0-6563-EB3D7BE4ED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Simple </a:t>
            </a:r>
            <a:r>
              <a:rPr lang="en-US" sz="1400" b="1" u="sng" dirty="0">
                <a:solidFill>
                  <a:schemeClr val="accent2"/>
                </a:solidFill>
              </a:rPr>
              <a:t>Python</a:t>
            </a:r>
            <a:r>
              <a:rPr lang="en-US" sz="1400" dirty="0"/>
              <a:t> web server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u="sng" dirty="0">
                <a:solidFill>
                  <a:schemeClr val="accent2"/>
                </a:solidFill>
              </a:rPr>
              <a:t>HTML</a:t>
            </a:r>
            <a:r>
              <a:rPr lang="en-US" sz="1400" dirty="0"/>
              <a:t> login form </a:t>
            </a:r>
            <a:r>
              <a:rPr lang="en-US" sz="1400" b="1" u="sng" dirty="0">
                <a:solidFill>
                  <a:schemeClr val="accent2"/>
                </a:solidFill>
              </a:rPr>
              <a:t>(username + password)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b="1" u="sng" dirty="0">
              <a:solidFill>
                <a:schemeClr val="accent2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u="sng" dirty="0">
                <a:solidFill>
                  <a:schemeClr val="accent2"/>
                </a:solidFill>
              </a:rPr>
              <a:t>Packet capture</a:t>
            </a:r>
            <a:r>
              <a:rPr lang="en-US" sz="1400" b="1" dirty="0">
                <a:solidFill>
                  <a:schemeClr val="accent2"/>
                </a:solidFill>
              </a:rPr>
              <a:t> </a:t>
            </a:r>
            <a:r>
              <a:rPr lang="en-US" sz="1400" dirty="0"/>
              <a:t>in </a:t>
            </a:r>
            <a:r>
              <a:rPr lang="en-US" sz="1400" b="1" u="sng" dirty="0">
                <a:solidFill>
                  <a:schemeClr val="accent2"/>
                </a:solidFill>
              </a:rPr>
              <a:t>Wireshark</a:t>
            </a:r>
          </a:p>
        </p:txBody>
      </p:sp>
    </p:spTree>
    <p:extLst>
      <p:ext uri="{BB962C8B-B14F-4D97-AF65-F5344CB8AC3E}">
        <p14:creationId xmlns:p14="http://schemas.microsoft.com/office/powerpoint/2010/main" val="3965364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5400-BDC4-FA69-6B93-85D5E0054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HTTP</a:t>
            </a:r>
            <a:r>
              <a:rPr lang="en-US" dirty="0"/>
              <a:t> in Wireshark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6E08E-2509-0A14-49FF-417A00D2D6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Captured POST data is </a:t>
            </a:r>
            <a:r>
              <a:rPr lang="en-US" b="1" i="1" u="sng" dirty="0">
                <a:solidFill>
                  <a:schemeClr val="accent2"/>
                </a:solidFill>
              </a:rPr>
              <a:t>visible in plain text</a:t>
            </a:r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Shows </a:t>
            </a:r>
            <a:r>
              <a:rPr lang="en-US" b="1" i="1" u="sng" dirty="0">
                <a:solidFill>
                  <a:schemeClr val="accent2"/>
                </a:solidFill>
              </a:rPr>
              <a:t>full username= and password= values</a:t>
            </a:r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Proves </a:t>
            </a:r>
            <a:r>
              <a:rPr lang="en-US" b="1" i="1" u="sng" dirty="0">
                <a:solidFill>
                  <a:schemeClr val="accent2"/>
                </a:solidFill>
              </a:rPr>
              <a:t>lack of encryption</a:t>
            </a:r>
          </a:p>
        </p:txBody>
      </p:sp>
      <p:pic>
        <p:nvPicPr>
          <p:cNvPr id="15" name="Picture 14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EEEC558D-599A-5DE8-13FC-7120F5BAC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200" y="3234506"/>
            <a:ext cx="4440591" cy="1209844"/>
          </a:xfrm>
          <a:prstGeom prst="rect">
            <a:avLst/>
          </a:prstGeom>
        </p:spPr>
      </p:pic>
      <p:pic>
        <p:nvPicPr>
          <p:cNvPr id="5" name="Picture 4" descr="A computer screen shot of a black screen&#10;&#10;AI-generated content may be incorrect.">
            <a:extLst>
              <a:ext uri="{FF2B5EF4-FFF2-40B4-BE49-F238E27FC236}">
                <a16:creationId xmlns:a16="http://schemas.microsoft.com/office/drawing/2014/main" id="{2D2E6320-9308-3534-21BB-302B22B53B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4" t="39775" r="254" b="15547"/>
          <a:stretch/>
        </p:blipFill>
        <p:spPr>
          <a:xfrm>
            <a:off x="295634" y="2198986"/>
            <a:ext cx="3313840" cy="74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27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B753D-5FFB-083A-EA19-41D01A33C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B89D9-3187-0AF7-958D-DAA42134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HTTPS</a:t>
            </a:r>
            <a:r>
              <a:rPr lang="en-US" dirty="0"/>
              <a:t> in Wireshark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73B96-4B00-8A15-3E43-3BD7E9629E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Shows </a:t>
            </a:r>
            <a:r>
              <a:rPr lang="en-US" b="1" i="1" u="sng" dirty="0">
                <a:solidFill>
                  <a:schemeClr val="accent2"/>
                </a:solidFill>
              </a:rPr>
              <a:t>TLS handshake</a:t>
            </a:r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Data appears as </a:t>
            </a:r>
            <a:r>
              <a:rPr lang="en-US" b="1" i="1" u="sng" dirty="0">
                <a:solidFill>
                  <a:schemeClr val="accent2"/>
                </a:solidFill>
              </a:rPr>
              <a:t>Encrypted Application Data</a:t>
            </a:r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accent2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Credentials </a:t>
            </a:r>
            <a:r>
              <a:rPr lang="en-US" b="1" i="1" u="sng" dirty="0">
                <a:solidFill>
                  <a:schemeClr val="accent2"/>
                </a:solidFill>
              </a:rPr>
              <a:t>not visible</a:t>
            </a:r>
          </a:p>
        </p:txBody>
      </p:sp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8225506-EF33-7388-19E4-235B8E98D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63" y="1295222"/>
            <a:ext cx="2860077" cy="1276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71B197-37A7-8EFE-23F2-C405EC998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6200" y="3208650"/>
            <a:ext cx="4442783" cy="1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96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E78C7-902F-133F-C11C-2335D83A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Cisco Packet Tracer </a:t>
            </a:r>
            <a:r>
              <a:rPr lang="en-US" dirty="0"/>
              <a:t>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A68692-6BC5-9288-8BB5-BC8260E02C08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7200" dirty="0"/>
              <a:t>#06</a:t>
            </a:r>
          </a:p>
        </p:txBody>
      </p:sp>
      <p:pic>
        <p:nvPicPr>
          <p:cNvPr id="9" name="Picture Placeholder 8" descr="A diagram of a network&#10;&#10;AI-generated content may be incorrect.">
            <a:extLst>
              <a:ext uri="{FF2B5EF4-FFF2-40B4-BE49-F238E27FC236}">
                <a16:creationId xmlns:a16="http://schemas.microsoft.com/office/drawing/2014/main" id="{3A72088B-3530-B2D2-1069-8EEAD329223F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26019" b="2601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5248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E3A1E360-2903-27EB-4929-B470259A2A6B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486664" y="3954470"/>
            <a:ext cx="2505600" cy="572700"/>
          </a:xfrm>
        </p:spPr>
        <p:txBody>
          <a:bodyPr/>
          <a:lstStyle/>
          <a:p>
            <a:r>
              <a:rPr lang="en-US" dirty="0"/>
              <a:t>HTTP Server </a:t>
            </a:r>
            <a:r>
              <a:rPr lang="en-US" dirty="0" err="1"/>
              <a:t>Implemenation</a:t>
            </a:r>
            <a:endParaRPr lang="en-US" dirty="0"/>
          </a:p>
          <a:p>
            <a:pPr algn="ctr"/>
            <a:r>
              <a:rPr lang="en-US" dirty="0"/>
              <a:t>(port 80)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7F410B6-68A3-8FF7-599A-33A22008F76C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151737" y="3698512"/>
            <a:ext cx="2505600" cy="572700"/>
          </a:xfrm>
        </p:spPr>
        <p:txBody>
          <a:bodyPr/>
          <a:lstStyle/>
          <a:p>
            <a:pPr algn="ctr"/>
            <a:r>
              <a:rPr lang="en-US" dirty="0"/>
              <a:t>HTTPS Setup</a:t>
            </a:r>
          </a:p>
          <a:p>
            <a:pPr algn="ctr"/>
            <a:r>
              <a:rPr lang="en-US" dirty="0"/>
              <a:t>(port 443)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26A572A-EAC2-A4C0-E56C-E7CB404AA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Implementations</a:t>
            </a:r>
          </a:p>
        </p:txBody>
      </p:sp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83F009-92E9-D49F-563B-5AF1A9199E40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>
          <a:blip r:embed="rId2"/>
          <a:srcRect l="517" r="-728"/>
          <a:stretch/>
        </p:blipFill>
        <p:spPr>
          <a:xfrm>
            <a:off x="1103181" y="1248400"/>
            <a:ext cx="3272563" cy="2237318"/>
          </a:xfrm>
        </p:spPr>
      </p:pic>
      <p:pic>
        <p:nvPicPr>
          <p:cNvPr id="12" name="Picture Placeholder 11" descr="A computer network diagram with text&#10;&#10;AI-generated content may be incorrect.">
            <a:extLst>
              <a:ext uri="{FF2B5EF4-FFF2-40B4-BE49-F238E27FC236}">
                <a16:creationId xmlns:a16="http://schemas.microsoft.com/office/drawing/2014/main" id="{F871C357-6C68-2B2A-CAA6-E9C2B69DF989}"/>
              </a:ext>
            </a:extLst>
          </p:cNvPr>
          <p:cNvPicPr>
            <a:picLocks noGrp="1" noChangeAspect="1"/>
          </p:cNvPicPr>
          <p:nvPr>
            <p:ph type="pic" idx="6"/>
          </p:nvPr>
        </p:nvPicPr>
        <p:blipFill>
          <a:blip r:embed="rId3"/>
          <a:srcRect l="13500" r="13500"/>
          <a:stretch>
            <a:fillRect/>
          </a:stretch>
        </p:blipFill>
        <p:spPr>
          <a:xfrm>
            <a:off x="5151438" y="1509713"/>
            <a:ext cx="2506662" cy="1976437"/>
          </a:xfrm>
        </p:spPr>
      </p:pic>
    </p:spTree>
    <p:extLst>
      <p:ext uri="{BB962C8B-B14F-4D97-AF65-F5344CB8AC3E}">
        <p14:creationId xmlns:p14="http://schemas.microsoft.com/office/powerpoint/2010/main" val="259096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F7B7-7649-800E-D35E-3DF42A804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Tracer </a:t>
            </a:r>
            <a:r>
              <a:rPr lang="en-US" u="sng" dirty="0">
                <a:solidFill>
                  <a:schemeClr val="accent2"/>
                </a:solidFill>
              </a:rPr>
              <a:t>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ADCA5E-0CF1-732A-C4AD-36013771F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Doesn’t </a:t>
            </a:r>
            <a:r>
              <a:rPr lang="en-US" sz="1200" b="1" u="sng" dirty="0">
                <a:solidFill>
                  <a:schemeClr val="accent2"/>
                </a:solidFill>
              </a:rPr>
              <a:t>simulate real TLS encryption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Symbolic only — good for </a:t>
            </a:r>
            <a:r>
              <a:rPr lang="en-US" sz="1200" b="1" u="sng" dirty="0">
                <a:solidFill>
                  <a:schemeClr val="accent2"/>
                </a:solidFill>
              </a:rPr>
              <a:t>conceptual learning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dirty="0"/>
              <a:t>Still shows </a:t>
            </a:r>
            <a:r>
              <a:rPr lang="en-US" sz="1200" b="1" u="sng" dirty="0">
                <a:solidFill>
                  <a:schemeClr val="accent2"/>
                </a:solidFill>
              </a:rPr>
              <a:t>port differences + DNS resolution</a:t>
            </a:r>
          </a:p>
        </p:txBody>
      </p:sp>
    </p:spTree>
    <p:extLst>
      <p:ext uri="{BB962C8B-B14F-4D97-AF65-F5344CB8AC3E}">
        <p14:creationId xmlns:p14="http://schemas.microsoft.com/office/powerpoint/2010/main" val="31446959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4EE40-0174-819F-7AF9-641298E77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Server </a:t>
            </a:r>
            <a:r>
              <a:rPr lang="en-US" u="sng" dirty="0">
                <a:solidFill>
                  <a:schemeClr val="accent2"/>
                </a:solidFill>
              </a:rPr>
              <a:t>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F3A849-D201-E5C7-7E13-FA44D0872BD0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#07</a:t>
            </a:r>
          </a:p>
        </p:txBody>
      </p:sp>
      <p:pic>
        <p:nvPicPr>
          <p:cNvPr id="6" name="Picture Placeholder 5" descr="A logo of a python&#10;&#10;AI-generated content may be incorrect.">
            <a:extLst>
              <a:ext uri="{FF2B5EF4-FFF2-40B4-BE49-F238E27FC236}">
                <a16:creationId xmlns:a16="http://schemas.microsoft.com/office/drawing/2014/main" id="{0E3FE5A8-E8BA-9E24-C649-C30ED95F4218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393" b="24278"/>
          <a:stretch/>
        </p:blipFill>
        <p:spPr>
          <a:xfrm>
            <a:off x="0" y="3516900"/>
            <a:ext cx="9144000" cy="1626600"/>
          </a:xfrm>
        </p:spPr>
      </p:pic>
    </p:spTree>
    <p:extLst>
      <p:ext uri="{BB962C8B-B14F-4D97-AF65-F5344CB8AC3E}">
        <p14:creationId xmlns:p14="http://schemas.microsoft.com/office/powerpoint/2010/main" val="19820302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37EC-05F5-C84C-F697-C1D6108F3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2"/>
                </a:solidFill>
              </a:rPr>
              <a:t>HTTPS</a:t>
            </a:r>
            <a:r>
              <a:rPr lang="en-US" dirty="0"/>
              <a:t> Server Setup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7FA78-1B6A-184F-1AC1-83497BA62C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Generate certificate using </a:t>
            </a:r>
            <a:r>
              <a:rPr lang="en-US" dirty="0" err="1"/>
              <a:t>openssl</a:t>
            </a:r>
            <a:endParaRPr lang="en-US" dirty="0"/>
          </a:p>
          <a:p>
            <a:pPr>
              <a:buClr>
                <a:schemeClr val="accent2"/>
              </a:buClr>
            </a:pPr>
            <a:endParaRPr lang="en-US" dirty="0"/>
          </a:p>
          <a:p>
            <a:pPr>
              <a:buClr>
                <a:schemeClr val="accent2"/>
              </a:buClr>
            </a:pPr>
            <a:r>
              <a:rPr lang="en-US" dirty="0"/>
              <a:t>Start secure_server.py with HTTPS config</a:t>
            </a:r>
          </a:p>
          <a:p>
            <a:pPr>
              <a:buClr>
                <a:schemeClr val="accent2"/>
              </a:buClr>
            </a:pPr>
            <a:endParaRPr lang="en-US" dirty="0"/>
          </a:p>
          <a:p>
            <a:pPr>
              <a:buClr>
                <a:schemeClr val="accent2"/>
              </a:buClr>
            </a:pPr>
            <a:r>
              <a:rPr lang="en-US" dirty="0"/>
              <a:t>Open in browser: https://localhost:4443</a:t>
            </a:r>
          </a:p>
          <a:p>
            <a:pPr>
              <a:buClr>
                <a:schemeClr val="accent2"/>
              </a:buClr>
            </a:pPr>
            <a:endParaRPr lang="en-US" dirty="0"/>
          </a:p>
          <a:p>
            <a:pPr>
              <a:buClr>
                <a:schemeClr val="accent2"/>
              </a:buClr>
            </a:pPr>
            <a:r>
              <a:rPr lang="en-US" dirty="0"/>
              <a:t>Capture traffic in Wireshark</a:t>
            </a:r>
          </a:p>
        </p:txBody>
      </p:sp>
      <p:pic>
        <p:nvPicPr>
          <p:cNvPr id="6" name="Picture Placeholder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3A0EB50-DDB4-FB16-A782-F030A658C97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10224" r="102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5646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7F251-6E4B-73D4-306F-DDB3AB8CB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</a:t>
            </a:r>
            <a:r>
              <a:rPr lang="en-US" u="sng" dirty="0">
                <a:solidFill>
                  <a:schemeClr val="accent2"/>
                </a:solidFill>
              </a:rPr>
              <a:t>Learned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64CC15-69F0-CFF2-A523-6148734C77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171450" algn="l">
              <a:buFont typeface="Arial" panose="020B0604020202020204" pitchFamily="34" charset="0"/>
              <a:buChar char="•"/>
            </a:pPr>
            <a:r>
              <a:rPr lang="en-US" sz="1100" dirty="0"/>
              <a:t>Even with a </a:t>
            </a:r>
            <a:r>
              <a:rPr lang="en-US" sz="1100" b="1" dirty="0">
                <a:solidFill>
                  <a:schemeClr val="accent2"/>
                </a:solidFill>
              </a:rPr>
              <a:t>self-signed cert</a:t>
            </a:r>
            <a:r>
              <a:rPr lang="en-US" sz="1100" dirty="0"/>
              <a:t>, </a:t>
            </a:r>
            <a:r>
              <a:rPr lang="en-US" sz="1100" b="1" u="sng" dirty="0">
                <a:solidFill>
                  <a:schemeClr val="accent2"/>
                </a:solidFill>
              </a:rPr>
              <a:t>HTTPS encrypts traffic</a:t>
            </a:r>
          </a:p>
          <a:p>
            <a:pPr marL="285750" indent="-171450" algn="l">
              <a:buFont typeface="Arial" panose="020B0604020202020204" pitchFamily="34" charset="0"/>
              <a:buChar char="•"/>
            </a:pPr>
            <a:endParaRPr lang="en-US" sz="1100" b="1" u="sng" dirty="0">
              <a:solidFill>
                <a:schemeClr val="accent2"/>
              </a:solidFill>
            </a:endParaRPr>
          </a:p>
          <a:p>
            <a:pPr marL="285750" indent="-171450" algn="l">
              <a:buFont typeface="Arial" panose="020B0604020202020204" pitchFamily="34" charset="0"/>
              <a:buChar char="•"/>
            </a:pPr>
            <a:r>
              <a:rPr lang="en-US" sz="1100" dirty="0"/>
              <a:t>Wireshark shows </a:t>
            </a:r>
            <a:r>
              <a:rPr lang="en-US" sz="1100" b="1" u="sng" dirty="0">
                <a:solidFill>
                  <a:schemeClr val="accent2"/>
                </a:solidFill>
              </a:rPr>
              <a:t>TLS handshake + encrypted payload</a:t>
            </a:r>
          </a:p>
          <a:p>
            <a:pPr marL="285750" indent="-1714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171450" algn="l">
              <a:buFont typeface="Arial" panose="020B0604020202020204" pitchFamily="34" charset="0"/>
              <a:buChar char="•"/>
            </a:pPr>
            <a:r>
              <a:rPr lang="en-US" sz="1100" dirty="0"/>
              <a:t>Validates </a:t>
            </a:r>
            <a:r>
              <a:rPr lang="en-US" sz="1100" b="1" u="sng" dirty="0">
                <a:solidFill>
                  <a:schemeClr val="accent2"/>
                </a:solidFill>
              </a:rPr>
              <a:t>protection of data end-to-end</a:t>
            </a:r>
          </a:p>
        </p:txBody>
      </p:sp>
    </p:spTree>
    <p:extLst>
      <p:ext uri="{BB962C8B-B14F-4D97-AF65-F5344CB8AC3E}">
        <p14:creationId xmlns:p14="http://schemas.microsoft.com/office/powerpoint/2010/main" val="4114807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6062D-3408-A91B-FA6C-FC2400B0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+ Objectives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B43624A-1294-F330-418C-BD17BC567E80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#01</a:t>
            </a:r>
          </a:p>
        </p:txBody>
      </p:sp>
      <p:pic>
        <p:nvPicPr>
          <p:cNvPr id="11" name="Picture Placeholder 10" descr="Circuit board graphic">
            <a:extLst>
              <a:ext uri="{FF2B5EF4-FFF2-40B4-BE49-F238E27FC236}">
                <a16:creationId xmlns:a16="http://schemas.microsoft.com/office/drawing/2014/main" id="{363486B8-F05C-2061-4F2C-FAF2B4B0233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27432" b="274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5876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C8D2-2A33-D84F-D7EC-A9BA9B160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+ Takeaways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E2FCB1-743C-C588-12DD-C88D343ABDB3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7200" dirty="0"/>
              <a:t>#08</a:t>
            </a:r>
          </a:p>
        </p:txBody>
      </p:sp>
      <p:pic>
        <p:nvPicPr>
          <p:cNvPr id="6" name="Picture Placeholder 5" descr="Connecting lines and dots illustration">
            <a:extLst>
              <a:ext uri="{FF2B5EF4-FFF2-40B4-BE49-F238E27FC236}">
                <a16:creationId xmlns:a16="http://schemas.microsoft.com/office/drawing/2014/main" id="{0F1A1688-2990-45C7-D8D3-4EC31AAFE0F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30165" b="301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6666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A679531F-F309-4AA6-699A-D11B021FC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CEE227CF-3456-6B23-3D90-EFC9C596068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Summary of Key Points</a:t>
            </a:r>
            <a:endParaRPr lang="en-US" sz="48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E532ED87-9AFD-0C1B-9517-0011F9DEB0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800" b="1" u="sng" dirty="0">
                <a:solidFill>
                  <a:schemeClr val="accent2"/>
                </a:solidFill>
              </a:rPr>
              <a:t>HTTP is insecure</a:t>
            </a:r>
            <a:r>
              <a:rPr lang="en-US" sz="1800" dirty="0">
                <a:solidFill>
                  <a:schemeClr val="accent3"/>
                </a:solidFill>
              </a:rPr>
              <a:t>: credentials </a:t>
            </a:r>
            <a:r>
              <a:rPr lang="en-US" sz="1800" b="1" u="sng" dirty="0">
                <a:solidFill>
                  <a:schemeClr val="accent2"/>
                </a:solidFill>
              </a:rPr>
              <a:t>exposed</a:t>
            </a:r>
            <a:r>
              <a:rPr lang="en-US" sz="1800" dirty="0">
                <a:solidFill>
                  <a:schemeClr val="accent3"/>
                </a:solidFill>
              </a:rPr>
              <a:t>, </a:t>
            </a:r>
            <a:r>
              <a:rPr lang="en-US" sz="1800" b="1" u="sng" dirty="0">
                <a:solidFill>
                  <a:schemeClr val="accent2"/>
                </a:solidFill>
              </a:rPr>
              <a:t>no encryption</a:t>
            </a:r>
          </a:p>
          <a:p>
            <a:pPr marL="171450" indent="-171450"/>
            <a:endParaRPr lang="en-US" sz="1800" b="1" u="sng" dirty="0">
              <a:solidFill>
                <a:schemeClr val="accent2"/>
              </a:solidFill>
            </a:endParaRPr>
          </a:p>
          <a:p>
            <a:pPr marL="171450" indent="-171450"/>
            <a:r>
              <a:rPr lang="en-US" sz="1800" b="1" u="sng" dirty="0">
                <a:solidFill>
                  <a:schemeClr val="accent2"/>
                </a:solidFill>
              </a:rPr>
              <a:t>HTTPS is secure</a:t>
            </a:r>
            <a:r>
              <a:rPr lang="en-US" sz="1800" dirty="0">
                <a:solidFill>
                  <a:schemeClr val="accent3"/>
                </a:solidFill>
              </a:rPr>
              <a:t>: TLS </a:t>
            </a:r>
            <a:r>
              <a:rPr lang="en-US" sz="1800" b="1" u="sng" dirty="0">
                <a:solidFill>
                  <a:schemeClr val="accent2"/>
                </a:solidFill>
              </a:rPr>
              <a:t>encrypts and authenticates</a:t>
            </a:r>
          </a:p>
          <a:p>
            <a:pPr marL="171450" indent="-171450"/>
            <a:endParaRPr lang="en-US" sz="1800" dirty="0">
              <a:solidFill>
                <a:schemeClr val="accent3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accent3"/>
                </a:solidFill>
              </a:rPr>
              <a:t>Wireshark </a:t>
            </a:r>
            <a:r>
              <a:rPr lang="en-US" sz="1800" b="1" u="sng" dirty="0">
                <a:solidFill>
                  <a:schemeClr val="accent2"/>
                </a:solidFill>
              </a:rPr>
              <a:t>shows the stark difference</a:t>
            </a:r>
          </a:p>
          <a:p>
            <a:pPr marL="171450" indent="-171450"/>
            <a:endParaRPr lang="en-US" sz="1800" dirty="0">
              <a:solidFill>
                <a:schemeClr val="accent3"/>
              </a:solidFill>
            </a:endParaRPr>
          </a:p>
          <a:p>
            <a:pPr marL="171450" indent="-171450"/>
            <a:r>
              <a:rPr lang="en-US" sz="1800" b="1" i="1" u="sng" dirty="0">
                <a:solidFill>
                  <a:schemeClr val="accent2"/>
                </a:solidFill>
              </a:rPr>
              <a:t>Always use HTTPS for anything sensitive</a:t>
            </a:r>
            <a:endParaRPr sz="1800" b="1" i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288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91AE01E7-CAAE-1429-6985-CA144A6B6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BB110343-9B78-3662-9EEA-C917E80ACEE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Final Notes &amp; References</a:t>
            </a:r>
            <a:endParaRPr lang="en-US" sz="6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1839198E-EEF2-4488-00BF-DB9D74C5E9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800" dirty="0">
                <a:solidFill>
                  <a:schemeClr val="tx1"/>
                </a:solidFill>
                <a:hlinkClick r:id="rId3"/>
              </a:rPr>
              <a:t>Wireshark documentation</a:t>
            </a:r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tx1"/>
                </a:solidFill>
                <a:hlinkClick r:id="rId4"/>
              </a:rPr>
              <a:t>TLS 1.3 RFC</a:t>
            </a:r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tx1"/>
                </a:solidFill>
                <a:hlinkClick r:id="rId5"/>
              </a:rPr>
              <a:t>Python HTTP/HTTPS docs</a:t>
            </a:r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tx1"/>
                </a:solidFill>
                <a:hlinkClick r:id="rId6"/>
              </a:rPr>
              <a:t>Packet Tracer curriculum</a:t>
            </a:r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tx1"/>
                </a:solidFill>
                <a:hlinkClick r:id="rId7"/>
              </a:rPr>
              <a:t>GitHub Repo</a:t>
            </a:r>
            <a:endParaRPr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088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DB9A3-E646-D95E-0C9B-9577B4319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Slides???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C7399B-021A-C522-5894-B60FCE3A7D3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7200" dirty="0"/>
              <a:t>#09</a:t>
            </a:r>
          </a:p>
        </p:txBody>
      </p:sp>
      <p:pic>
        <p:nvPicPr>
          <p:cNvPr id="9" name="Picture Placeholder 8" descr="A group of white question marks&#10;&#10;AI-generated content may be incorrect.">
            <a:extLst>
              <a:ext uri="{FF2B5EF4-FFF2-40B4-BE49-F238E27FC236}">
                <a16:creationId xmlns:a16="http://schemas.microsoft.com/office/drawing/2014/main" id="{5B669726-9243-B602-4DF0-CF917360915F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32144" b="321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1996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118AE7D4-8D41-3501-31B4-D525E55DF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8199FCCC-FA8B-40C4-CDFD-60835BDFD1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DID YOU KNOW???</a:t>
            </a:r>
            <a:endParaRPr lang="en-US" sz="6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F1F2AB15-96C2-5BCB-2A1F-5E34A60E4F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400" dirty="0">
                <a:solidFill>
                  <a:schemeClr val="tx1"/>
                </a:solidFill>
              </a:rPr>
              <a:t>💥 Google marks HTTP-only sites as </a:t>
            </a:r>
            <a:r>
              <a:rPr lang="en-US" sz="2400" b="1" u="sng" dirty="0">
                <a:solidFill>
                  <a:schemeClr val="accent2"/>
                </a:solidFill>
              </a:rPr>
              <a:t>"Not Secure"</a:t>
            </a:r>
          </a:p>
          <a:p>
            <a:pPr marL="171450" indent="-171450"/>
            <a:r>
              <a:rPr lang="en-US" sz="2400" dirty="0">
                <a:solidFill>
                  <a:schemeClr val="tx1"/>
                </a:solidFill>
              </a:rPr>
              <a:t>🔍 Over </a:t>
            </a:r>
            <a:r>
              <a:rPr lang="en-US" sz="2400" b="1" i="1" u="sng" dirty="0">
                <a:solidFill>
                  <a:schemeClr val="accent2"/>
                </a:solidFill>
              </a:rPr>
              <a:t>90%</a:t>
            </a:r>
            <a:r>
              <a:rPr lang="en-US" sz="2400" dirty="0">
                <a:solidFill>
                  <a:schemeClr val="tx1"/>
                </a:solidFill>
              </a:rPr>
              <a:t> of traffic on Chrome is </a:t>
            </a:r>
            <a:r>
              <a:rPr lang="en-US" sz="2400" b="1" dirty="0">
                <a:solidFill>
                  <a:schemeClr val="accent2"/>
                </a:solidFill>
              </a:rPr>
              <a:t>now HTTPS</a:t>
            </a:r>
          </a:p>
          <a:p>
            <a:pPr marL="171450" indent="-171450"/>
            <a:r>
              <a:rPr lang="en-US" sz="2400" dirty="0">
                <a:solidFill>
                  <a:schemeClr val="tx1"/>
                </a:solidFill>
              </a:rPr>
              <a:t>🧠 </a:t>
            </a:r>
            <a:r>
              <a:rPr lang="en-US" sz="2400" b="1" dirty="0">
                <a:solidFill>
                  <a:schemeClr val="accent2"/>
                </a:solidFill>
              </a:rPr>
              <a:t>TLS 1.3 </a:t>
            </a:r>
            <a:r>
              <a:rPr lang="en-US" sz="2400" dirty="0">
                <a:solidFill>
                  <a:schemeClr val="tx1"/>
                </a:solidFill>
              </a:rPr>
              <a:t>can be </a:t>
            </a:r>
            <a:r>
              <a:rPr lang="en-US" sz="2400" b="1" i="1" u="sng" dirty="0">
                <a:solidFill>
                  <a:schemeClr val="accent2"/>
                </a:solidFill>
              </a:rPr>
              <a:t>30% faster </a:t>
            </a:r>
            <a:r>
              <a:rPr lang="en-US" sz="2400" dirty="0">
                <a:solidFill>
                  <a:schemeClr val="tx1"/>
                </a:solidFill>
              </a:rPr>
              <a:t>than </a:t>
            </a:r>
            <a:r>
              <a:rPr lang="en-US" sz="2400" b="1" dirty="0">
                <a:solidFill>
                  <a:schemeClr val="accent2"/>
                </a:solidFill>
              </a:rPr>
              <a:t>TLS 1.2</a:t>
            </a:r>
          </a:p>
          <a:p>
            <a:pPr marL="171450" indent="-171450"/>
            <a:r>
              <a:rPr lang="en-US" sz="2400" dirty="0">
                <a:solidFill>
                  <a:schemeClr val="tx1"/>
                </a:solidFill>
              </a:rPr>
              <a:t>📵 Some </a:t>
            </a:r>
            <a:r>
              <a:rPr lang="en-US" sz="2400" b="1" dirty="0">
                <a:solidFill>
                  <a:schemeClr val="accent2"/>
                </a:solidFill>
              </a:rPr>
              <a:t>public Wi-Fi providers </a:t>
            </a:r>
            <a:r>
              <a:rPr lang="en-US" sz="2400" dirty="0">
                <a:solidFill>
                  <a:schemeClr val="tx1"/>
                </a:solidFill>
              </a:rPr>
              <a:t>inject </a:t>
            </a:r>
            <a:r>
              <a:rPr lang="en-US" sz="2400" b="1" dirty="0">
                <a:solidFill>
                  <a:schemeClr val="accent2"/>
                </a:solidFill>
              </a:rPr>
              <a:t>ads</a:t>
            </a:r>
            <a:r>
              <a:rPr lang="en-US" sz="2400" dirty="0">
                <a:solidFill>
                  <a:schemeClr val="tx1"/>
                </a:solidFill>
              </a:rPr>
              <a:t> into </a:t>
            </a:r>
            <a:r>
              <a:rPr lang="en-US" sz="2400" b="1" dirty="0">
                <a:solidFill>
                  <a:schemeClr val="accent2"/>
                </a:solidFill>
              </a:rPr>
              <a:t>HTTP pages</a:t>
            </a:r>
            <a:endParaRPr sz="2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0900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E9E91759-EEF1-2668-AA5C-970C1B530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FC2F085B-D6F5-B164-F908-6692599C7C5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DID YOU KNOW???</a:t>
            </a:r>
            <a:endParaRPr lang="en-US" sz="6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65C09212-D048-7AB9-53C0-502CA583C7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800" dirty="0">
                <a:solidFill>
                  <a:schemeClr val="tx1"/>
                </a:solidFill>
              </a:rPr>
              <a:t>🧠The </a:t>
            </a:r>
            <a:r>
              <a:rPr lang="en-US" sz="1800" b="1" u="sng" dirty="0">
                <a:solidFill>
                  <a:schemeClr val="accent2"/>
                </a:solidFill>
              </a:rPr>
              <a:t>“S”</a:t>
            </a:r>
            <a:r>
              <a:rPr lang="en-US" sz="1800" dirty="0">
                <a:solidFill>
                  <a:schemeClr val="tx1"/>
                </a:solidFill>
              </a:rPr>
              <a:t> in </a:t>
            </a:r>
            <a:r>
              <a:rPr lang="en-US" sz="1800" b="1" u="sng" dirty="0">
                <a:solidFill>
                  <a:schemeClr val="accent2"/>
                </a:solidFill>
              </a:rPr>
              <a:t>HTTPS</a:t>
            </a:r>
            <a:r>
              <a:rPr lang="en-US" sz="1800" dirty="0">
                <a:solidFill>
                  <a:schemeClr val="tx1"/>
                </a:solidFill>
              </a:rPr>
              <a:t> doesn’t stand for </a:t>
            </a:r>
            <a:r>
              <a:rPr lang="en-US" sz="1800" b="1" u="sng" dirty="0">
                <a:solidFill>
                  <a:schemeClr val="accent2"/>
                </a:solidFill>
              </a:rPr>
              <a:t>“Secure”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— it’s just </a:t>
            </a:r>
            <a:r>
              <a:rPr lang="en-US" sz="1800" b="1" u="sng" dirty="0">
                <a:solidFill>
                  <a:schemeClr val="accent2"/>
                </a:solidFill>
              </a:rPr>
              <a:t>“HTTP + SSL/TLS”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… but everyone says it means “secure,” and honestly? </a:t>
            </a:r>
            <a:r>
              <a:rPr lang="en-US" sz="1800" b="1" u="sng" dirty="0">
                <a:solidFill>
                  <a:schemeClr val="accent2"/>
                </a:solidFill>
              </a:rPr>
              <a:t>Fair.</a:t>
            </a: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b="1" dirty="0">
                <a:solidFill>
                  <a:schemeClr val="accent2"/>
                </a:solidFill>
              </a:rPr>
              <a:t>🐍 </a:t>
            </a:r>
            <a:r>
              <a:rPr lang="en-US" sz="1800" b="1" u="sng" dirty="0">
                <a:solidFill>
                  <a:schemeClr val="accent2"/>
                </a:solidFill>
              </a:rPr>
              <a:t>Python's built-in HTTP server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literally sends everything in </a:t>
            </a:r>
            <a:r>
              <a:rPr lang="en-US" sz="1800" b="1" u="sng" dirty="0">
                <a:solidFill>
                  <a:schemeClr val="accent2"/>
                </a:solidFill>
              </a:rPr>
              <a:t>plaintext</a:t>
            </a:r>
            <a:r>
              <a:rPr lang="en-US" sz="1800" dirty="0">
                <a:solidFill>
                  <a:schemeClr val="tx1"/>
                </a:solidFill>
              </a:rPr>
              <a:t> — so your password? </a:t>
            </a:r>
            <a:r>
              <a:rPr lang="en-US" sz="1800" b="1" u="sng" dirty="0">
                <a:solidFill>
                  <a:schemeClr val="accent2"/>
                </a:solidFill>
              </a:rPr>
              <a:t>Yeah, it’s street art now.</a:t>
            </a:r>
          </a:p>
          <a:p>
            <a:pPr marL="171450" indent="-171450"/>
            <a:endParaRPr lang="en-US" sz="18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800" dirty="0">
                <a:solidFill>
                  <a:schemeClr val="tx1"/>
                </a:solidFill>
              </a:rPr>
              <a:t>🛑If you use </a:t>
            </a:r>
            <a:r>
              <a:rPr lang="en-US" sz="1800" b="1" u="sng" dirty="0">
                <a:solidFill>
                  <a:schemeClr val="accent2"/>
                </a:solidFill>
              </a:rPr>
              <a:t>public Wi-Fi</a:t>
            </a:r>
            <a:r>
              <a:rPr lang="en-US" sz="1800" dirty="0">
                <a:solidFill>
                  <a:schemeClr val="tx1"/>
                </a:solidFill>
              </a:rPr>
              <a:t> and visit </a:t>
            </a:r>
            <a:r>
              <a:rPr lang="en-US" sz="1800" b="1" u="sng" dirty="0">
                <a:solidFill>
                  <a:schemeClr val="accent2"/>
                </a:solidFill>
              </a:rPr>
              <a:t>an HTTP site,</a:t>
            </a:r>
            <a:r>
              <a:rPr lang="en-US" sz="1800" dirty="0">
                <a:solidFill>
                  <a:schemeClr val="tx1"/>
                </a:solidFill>
              </a:rPr>
              <a:t> your </a:t>
            </a:r>
            <a:r>
              <a:rPr lang="en-US" sz="1800" b="1" u="sng" dirty="0">
                <a:solidFill>
                  <a:schemeClr val="accent2"/>
                </a:solidFill>
              </a:rPr>
              <a:t>login credentials can be seen</a:t>
            </a:r>
            <a:r>
              <a:rPr lang="en-US" sz="1800" dirty="0">
                <a:solidFill>
                  <a:schemeClr val="tx1"/>
                </a:solidFill>
              </a:rPr>
              <a:t> by </a:t>
            </a:r>
            <a:r>
              <a:rPr lang="en-US" sz="1800" b="1" u="sng" dirty="0">
                <a:solidFill>
                  <a:schemeClr val="accent2"/>
                </a:solidFill>
              </a:rPr>
              <a:t>that one dude in the hoodie at Starbucks.</a:t>
            </a:r>
            <a:endParaRPr sz="1800" b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3028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C1ADADE9-50B9-3405-88AB-1C3086F05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04AABACD-C143-E32B-44BB-A269E56C122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DID YOU KNOW???</a:t>
            </a:r>
            <a:endParaRPr lang="en-US" sz="72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AB36C163-78A4-3485-9F91-D83067F024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900" dirty="0">
                <a:solidFill>
                  <a:schemeClr val="tx1"/>
                </a:solidFill>
              </a:rPr>
              <a:t>💡 Hackers </a:t>
            </a:r>
            <a:r>
              <a:rPr lang="en-US" sz="1900" b="1" u="sng" dirty="0">
                <a:solidFill>
                  <a:schemeClr val="accent2"/>
                </a:solidFill>
              </a:rPr>
              <a:t>don’t need</a:t>
            </a:r>
            <a:r>
              <a:rPr lang="en-US" sz="1900" dirty="0">
                <a:solidFill>
                  <a:schemeClr val="tx1"/>
                </a:solidFill>
              </a:rPr>
              <a:t> to </a:t>
            </a:r>
            <a:r>
              <a:rPr lang="en-US" sz="1900" b="1" u="sng" dirty="0">
                <a:solidFill>
                  <a:schemeClr val="accent2"/>
                </a:solidFill>
              </a:rPr>
              <a:t>“hack” HTTP traffic</a:t>
            </a:r>
            <a:r>
              <a:rPr lang="en-US" sz="1900" dirty="0">
                <a:solidFill>
                  <a:schemeClr val="tx1"/>
                </a:solidFill>
              </a:rPr>
              <a:t> — they just </a:t>
            </a:r>
            <a:r>
              <a:rPr lang="en-US" sz="1900" b="1" u="sng" dirty="0">
                <a:solidFill>
                  <a:schemeClr val="accent2"/>
                </a:solidFill>
              </a:rPr>
              <a:t>look at it.</a:t>
            </a:r>
          </a:p>
          <a:p>
            <a:pPr marL="171450" indent="-171450"/>
            <a:endParaRPr lang="en-US" sz="19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900" dirty="0">
                <a:solidFill>
                  <a:schemeClr val="tx1"/>
                </a:solidFill>
              </a:rPr>
              <a:t>😬 Your </a:t>
            </a:r>
            <a:r>
              <a:rPr lang="en-US" sz="1900" b="1" u="sng" dirty="0">
                <a:solidFill>
                  <a:schemeClr val="accent2"/>
                </a:solidFill>
              </a:rPr>
              <a:t>ISP</a:t>
            </a:r>
            <a:r>
              <a:rPr lang="en-US" sz="1900" dirty="0">
                <a:solidFill>
                  <a:schemeClr val="tx1"/>
                </a:solidFill>
              </a:rPr>
              <a:t> can </a:t>
            </a:r>
            <a:r>
              <a:rPr lang="en-US" sz="1900" b="1" u="sng" dirty="0">
                <a:solidFill>
                  <a:schemeClr val="accent2"/>
                </a:solidFill>
              </a:rPr>
              <a:t>inject ads, block content, or track everything you do</a:t>
            </a:r>
            <a:r>
              <a:rPr lang="en-US" sz="1900" dirty="0">
                <a:solidFill>
                  <a:schemeClr val="tx1"/>
                </a:solidFill>
              </a:rPr>
              <a:t> — if you’re using </a:t>
            </a:r>
            <a:r>
              <a:rPr lang="en-US" sz="1900" b="1" u="sng" dirty="0">
                <a:solidFill>
                  <a:schemeClr val="accent2"/>
                </a:solidFill>
              </a:rPr>
              <a:t>HTTP.</a:t>
            </a:r>
          </a:p>
          <a:p>
            <a:pPr marL="171450" indent="-171450"/>
            <a:endParaRPr lang="en-US" sz="190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900" dirty="0">
                <a:solidFill>
                  <a:schemeClr val="tx1"/>
                </a:solidFill>
              </a:rPr>
              <a:t>🎤 </a:t>
            </a:r>
            <a:r>
              <a:rPr lang="en-US" sz="1900" b="1" i="1" u="sng" dirty="0" err="1">
                <a:solidFill>
                  <a:schemeClr val="accent2"/>
                </a:solidFill>
              </a:rPr>
              <a:t>Firesheep</a:t>
            </a:r>
            <a:r>
              <a:rPr lang="en-US" sz="1900" dirty="0">
                <a:solidFill>
                  <a:schemeClr val="tx1"/>
                </a:solidFill>
              </a:rPr>
              <a:t>, a </a:t>
            </a:r>
            <a:r>
              <a:rPr lang="en-US" sz="1900" b="1" u="sng" dirty="0">
                <a:solidFill>
                  <a:schemeClr val="accent2"/>
                </a:solidFill>
              </a:rPr>
              <a:t>Firefox extension from 2010</a:t>
            </a:r>
            <a:r>
              <a:rPr lang="en-US" sz="1900" dirty="0">
                <a:solidFill>
                  <a:schemeClr val="tx1"/>
                </a:solidFill>
              </a:rPr>
              <a:t>, let users </a:t>
            </a:r>
            <a:r>
              <a:rPr lang="en-US" sz="1900" b="1" u="sng" dirty="0">
                <a:solidFill>
                  <a:schemeClr val="accent2"/>
                </a:solidFill>
              </a:rPr>
              <a:t>hijack Facebook sessions</a:t>
            </a:r>
            <a:r>
              <a:rPr lang="en-US" sz="1900" dirty="0">
                <a:solidFill>
                  <a:schemeClr val="tx1"/>
                </a:solidFill>
              </a:rPr>
              <a:t> on </a:t>
            </a:r>
            <a:r>
              <a:rPr lang="en-US" sz="1900" b="1" u="sng" dirty="0">
                <a:solidFill>
                  <a:schemeClr val="accent2"/>
                </a:solidFill>
              </a:rPr>
              <a:t>coffee shop Wi-Fi</a:t>
            </a:r>
            <a:r>
              <a:rPr lang="en-US" sz="1900" dirty="0">
                <a:solidFill>
                  <a:schemeClr val="tx1"/>
                </a:solidFill>
              </a:rPr>
              <a:t> in </a:t>
            </a:r>
            <a:r>
              <a:rPr lang="en-US" sz="1900" b="1" u="sng" dirty="0">
                <a:solidFill>
                  <a:schemeClr val="accent2"/>
                </a:solidFill>
              </a:rPr>
              <a:t>two clicks.</a:t>
            </a:r>
            <a:r>
              <a:rPr lang="en-US" sz="1900" b="1" dirty="0">
                <a:solidFill>
                  <a:schemeClr val="accent2"/>
                </a:solidFill>
              </a:rPr>
              <a:t> </a:t>
            </a:r>
            <a:r>
              <a:rPr lang="en-US" sz="1900" dirty="0">
                <a:solidFill>
                  <a:schemeClr val="tx1"/>
                </a:solidFill>
              </a:rPr>
              <a:t>That’s </a:t>
            </a:r>
            <a:r>
              <a:rPr lang="en-US" sz="1900" b="1" u="sng" dirty="0">
                <a:solidFill>
                  <a:schemeClr val="accent2"/>
                </a:solidFill>
              </a:rPr>
              <a:t>wild.</a:t>
            </a:r>
            <a:endParaRPr sz="1900" b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1895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F636F37B-FB7F-9B0B-1CF3-15AEEB8B6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9E22C1AF-720E-E70C-22E1-56939DF899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Scary Stuff We’ve </a:t>
            </a:r>
            <a:r>
              <a:rPr lang="en-US" sz="3200" u="sng" dirty="0">
                <a:solidFill>
                  <a:schemeClr val="accent2"/>
                </a:solidFill>
              </a:rPr>
              <a:t>Actually</a:t>
            </a:r>
            <a:r>
              <a:rPr lang="en-US" sz="3200" dirty="0"/>
              <a:t> Seen</a:t>
            </a:r>
            <a:endParaRPr lang="en-US" sz="8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6A49CE59-6514-88C0-6FDD-88CA2B9658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425039"/>
            <a:ext cx="7704000" cy="312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050" dirty="0">
                <a:solidFill>
                  <a:schemeClr val="tx1"/>
                </a:solidFill>
              </a:rPr>
              <a:t>🧟‍♂️ </a:t>
            </a:r>
            <a:r>
              <a:rPr lang="en-US" sz="1050" b="1" u="sng" dirty="0" err="1">
                <a:solidFill>
                  <a:schemeClr val="accent2"/>
                </a:solidFill>
              </a:rPr>
              <a:t>Firesheep</a:t>
            </a:r>
            <a:r>
              <a:rPr lang="en-US" sz="1050" b="1" u="sng" dirty="0">
                <a:solidFill>
                  <a:schemeClr val="accent2"/>
                </a:solidFill>
              </a:rPr>
              <a:t> (2010)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tx1"/>
                </a:solidFill>
              </a:rPr>
              <a:t>Let </a:t>
            </a:r>
            <a:r>
              <a:rPr lang="en-US" sz="1050" b="1" u="sng" dirty="0">
                <a:solidFill>
                  <a:schemeClr val="accent2"/>
                </a:solidFill>
              </a:rPr>
              <a:t>anyone</a:t>
            </a:r>
            <a:r>
              <a:rPr lang="en-US" sz="1050" dirty="0">
                <a:solidFill>
                  <a:schemeClr val="tx1"/>
                </a:solidFill>
              </a:rPr>
              <a:t> on </a:t>
            </a:r>
            <a:r>
              <a:rPr lang="en-US" sz="1050" b="1" u="sng" dirty="0">
                <a:solidFill>
                  <a:schemeClr val="accent2"/>
                </a:solidFill>
              </a:rPr>
              <a:t>public Wi-Fi</a:t>
            </a:r>
            <a:r>
              <a:rPr lang="en-US" sz="1050" dirty="0">
                <a:solidFill>
                  <a:schemeClr val="tx1"/>
                </a:solidFill>
              </a:rPr>
              <a:t> hijack </a:t>
            </a:r>
            <a:r>
              <a:rPr lang="en-US" sz="1050" b="1" u="sng" dirty="0">
                <a:solidFill>
                  <a:schemeClr val="accent2"/>
                </a:solidFill>
              </a:rPr>
              <a:t>your Facebook session.</a:t>
            </a:r>
            <a:r>
              <a:rPr lang="en-US" sz="1050" dirty="0">
                <a:solidFill>
                  <a:schemeClr val="tx1"/>
                </a:solidFill>
              </a:rPr>
              <a:t> Like… </a:t>
            </a:r>
            <a:r>
              <a:rPr lang="en-US" sz="1050" b="1" u="sng" dirty="0">
                <a:solidFill>
                  <a:schemeClr val="accent2"/>
                </a:solidFill>
              </a:rPr>
              <a:t>click</a:t>
            </a:r>
            <a:r>
              <a:rPr lang="en-US" sz="1050" dirty="0">
                <a:solidFill>
                  <a:schemeClr val="tx1"/>
                </a:solidFill>
              </a:rPr>
              <a:t> → </a:t>
            </a:r>
            <a:r>
              <a:rPr lang="en-US" sz="1050" b="1" u="sng" dirty="0">
                <a:solidFill>
                  <a:schemeClr val="accent2"/>
                </a:solidFill>
              </a:rPr>
              <a:t>boom</a:t>
            </a:r>
            <a:r>
              <a:rPr lang="en-US" sz="1050" dirty="0">
                <a:solidFill>
                  <a:schemeClr val="tx1"/>
                </a:solidFill>
              </a:rPr>
              <a:t> → </a:t>
            </a:r>
            <a:r>
              <a:rPr lang="en-US" sz="1050" b="1" u="sng" dirty="0">
                <a:solidFill>
                  <a:schemeClr val="accent2"/>
                </a:solidFill>
              </a:rPr>
              <a:t>you’re Mark Zuckerberg now.</a:t>
            </a:r>
          </a:p>
          <a:p>
            <a:pPr marL="171450" indent="-171450"/>
            <a:endParaRPr lang="en-US" sz="105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050" dirty="0">
                <a:solidFill>
                  <a:schemeClr val="tx1"/>
                </a:solidFill>
              </a:rPr>
              <a:t>💔 </a:t>
            </a:r>
            <a:r>
              <a:rPr lang="en-US" sz="1050" b="1" u="sng" dirty="0">
                <a:solidFill>
                  <a:schemeClr val="accent2"/>
                </a:solidFill>
              </a:rPr>
              <a:t>Heartbleed (2014)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tx1"/>
                </a:solidFill>
              </a:rPr>
              <a:t>Bug in </a:t>
            </a:r>
            <a:r>
              <a:rPr lang="en-US" sz="1050" b="1" u="sng" dirty="0">
                <a:solidFill>
                  <a:schemeClr val="accent2"/>
                </a:solidFill>
              </a:rPr>
              <a:t>OpenSSL</a:t>
            </a:r>
            <a:r>
              <a:rPr lang="en-US" sz="1050" dirty="0">
                <a:solidFill>
                  <a:schemeClr val="tx1"/>
                </a:solidFill>
              </a:rPr>
              <a:t> let </a:t>
            </a:r>
            <a:r>
              <a:rPr lang="en-US" sz="1050" b="1" u="sng" dirty="0">
                <a:solidFill>
                  <a:schemeClr val="accent2"/>
                </a:solidFill>
              </a:rPr>
              <a:t>attackers read server memory,</a:t>
            </a:r>
            <a:r>
              <a:rPr lang="en-US" sz="1050" dirty="0">
                <a:solidFill>
                  <a:schemeClr val="tx1"/>
                </a:solidFill>
              </a:rPr>
              <a:t> including </a:t>
            </a:r>
            <a:r>
              <a:rPr lang="en-US" sz="1050" b="1" u="sng" dirty="0">
                <a:solidFill>
                  <a:schemeClr val="accent2"/>
                </a:solidFill>
              </a:rPr>
              <a:t>private keys</a:t>
            </a:r>
            <a:r>
              <a:rPr lang="en-US" sz="1050" dirty="0">
                <a:solidFill>
                  <a:schemeClr val="tx1"/>
                </a:solidFill>
              </a:rPr>
              <a:t> &amp; </a:t>
            </a:r>
            <a:r>
              <a:rPr lang="en-US" sz="1050" b="1" u="sng" dirty="0">
                <a:solidFill>
                  <a:schemeClr val="accent2"/>
                </a:solidFill>
              </a:rPr>
              <a:t>TLS secrets.</a:t>
            </a:r>
            <a:r>
              <a:rPr lang="en-US" sz="1050" dirty="0">
                <a:solidFill>
                  <a:schemeClr val="tx1"/>
                </a:solidFill>
              </a:rPr>
              <a:t> </a:t>
            </a:r>
            <a:r>
              <a:rPr lang="en-US" sz="1050" b="1" u="sng" dirty="0">
                <a:solidFill>
                  <a:schemeClr val="accent2"/>
                </a:solidFill>
              </a:rPr>
              <a:t>Millions affected.</a:t>
            </a:r>
          </a:p>
          <a:p>
            <a:pPr marL="171450" indent="-171450"/>
            <a:endParaRPr lang="en-US" sz="105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050" dirty="0">
                <a:solidFill>
                  <a:schemeClr val="tx1"/>
                </a:solidFill>
              </a:rPr>
              <a:t>🎯 </a:t>
            </a:r>
            <a:r>
              <a:rPr lang="en-US" sz="1050" b="1" u="sng" dirty="0">
                <a:solidFill>
                  <a:schemeClr val="accent2"/>
                </a:solidFill>
              </a:rPr>
              <a:t>NSA/PRISM Leaks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tx1"/>
                </a:solidFill>
              </a:rPr>
              <a:t>Revealed </a:t>
            </a:r>
            <a:r>
              <a:rPr lang="en-US" sz="1050" b="1" u="sng" dirty="0">
                <a:solidFill>
                  <a:schemeClr val="accent2"/>
                </a:solidFill>
              </a:rPr>
              <a:t>massive government surveillance</a:t>
            </a:r>
            <a:r>
              <a:rPr lang="en-US" sz="1050" dirty="0">
                <a:solidFill>
                  <a:schemeClr val="tx1"/>
                </a:solidFill>
              </a:rPr>
              <a:t> using </a:t>
            </a:r>
            <a:r>
              <a:rPr lang="en-US" sz="1050" b="1" u="sng" dirty="0">
                <a:solidFill>
                  <a:schemeClr val="accent2"/>
                </a:solidFill>
              </a:rPr>
              <a:t>unencrypted web traffic.</a:t>
            </a:r>
          </a:p>
          <a:p>
            <a:pPr marL="457200" lvl="1" indent="0">
              <a:buNone/>
            </a:pPr>
            <a:r>
              <a:rPr lang="en-US" sz="1050" b="1" u="sng" dirty="0">
                <a:solidFill>
                  <a:schemeClr val="accent2"/>
                </a:solidFill>
              </a:rPr>
              <a:t>HTTPS?</a:t>
            </a:r>
            <a:r>
              <a:rPr lang="en-US" sz="1050" dirty="0">
                <a:solidFill>
                  <a:schemeClr val="tx1"/>
                </a:solidFill>
              </a:rPr>
              <a:t> </a:t>
            </a:r>
            <a:r>
              <a:rPr lang="en-US" sz="1050" b="1" u="sng" dirty="0">
                <a:solidFill>
                  <a:schemeClr val="accent2"/>
                </a:solidFill>
              </a:rPr>
              <a:t>Not optional</a:t>
            </a:r>
            <a:r>
              <a:rPr lang="en-US" sz="1050" dirty="0">
                <a:solidFill>
                  <a:schemeClr val="tx1"/>
                </a:solidFill>
              </a:rPr>
              <a:t> anymore.</a:t>
            </a:r>
          </a:p>
          <a:p>
            <a:pPr marL="171450" indent="-171450"/>
            <a:endParaRPr lang="en-US" sz="105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050" dirty="0">
                <a:solidFill>
                  <a:schemeClr val="tx1"/>
                </a:solidFill>
              </a:rPr>
              <a:t>📦 </a:t>
            </a:r>
            <a:r>
              <a:rPr lang="en-US" sz="1050" b="1" u="sng" dirty="0">
                <a:solidFill>
                  <a:schemeClr val="accent2"/>
                </a:solidFill>
              </a:rPr>
              <a:t>ISPs Injecting Ads</a:t>
            </a:r>
          </a:p>
          <a:p>
            <a:pPr marL="457200" lvl="1" indent="0">
              <a:buNone/>
            </a:pPr>
            <a:r>
              <a:rPr lang="en-US" sz="1050" b="1" u="sng" dirty="0">
                <a:solidFill>
                  <a:schemeClr val="accent2"/>
                </a:solidFill>
              </a:rPr>
              <a:t>Real providers</a:t>
            </a:r>
            <a:r>
              <a:rPr lang="en-US" sz="1050" dirty="0">
                <a:solidFill>
                  <a:schemeClr val="tx1"/>
                </a:solidFill>
              </a:rPr>
              <a:t> modified </a:t>
            </a:r>
            <a:r>
              <a:rPr lang="en-US" sz="1050" b="1" u="sng" dirty="0">
                <a:solidFill>
                  <a:schemeClr val="accent2"/>
                </a:solidFill>
              </a:rPr>
              <a:t>HTTP pages</a:t>
            </a:r>
            <a:r>
              <a:rPr lang="en-US" sz="1050" dirty="0">
                <a:solidFill>
                  <a:schemeClr val="tx1"/>
                </a:solidFill>
              </a:rPr>
              <a:t> to </a:t>
            </a:r>
            <a:r>
              <a:rPr lang="en-US" sz="1050" b="1" u="sng" dirty="0">
                <a:solidFill>
                  <a:schemeClr val="accent2"/>
                </a:solidFill>
              </a:rPr>
              <a:t>show their own ads without asking.</a:t>
            </a:r>
          </a:p>
          <a:p>
            <a:pPr marL="457200" lvl="1" indent="0">
              <a:buNone/>
            </a:pPr>
            <a:r>
              <a:rPr lang="en-US" sz="1050" dirty="0">
                <a:solidFill>
                  <a:schemeClr val="tx1"/>
                </a:solidFill>
              </a:rPr>
              <a:t>Try that with </a:t>
            </a:r>
            <a:r>
              <a:rPr lang="en-US" sz="1050" b="1" u="sng" dirty="0">
                <a:solidFill>
                  <a:schemeClr val="accent2"/>
                </a:solidFill>
              </a:rPr>
              <a:t>HTTPS. (They can’t.)</a:t>
            </a:r>
          </a:p>
          <a:p>
            <a:pPr marL="171450" indent="-171450"/>
            <a:endParaRPr lang="en-US" sz="1050" dirty="0">
              <a:solidFill>
                <a:schemeClr val="tx1"/>
              </a:solidFill>
            </a:endParaRPr>
          </a:p>
          <a:p>
            <a:pPr marL="171450" indent="-171450"/>
            <a:r>
              <a:rPr lang="en-US" sz="1050" dirty="0">
                <a:solidFill>
                  <a:schemeClr val="tx1"/>
                </a:solidFill>
              </a:rPr>
              <a:t>🕵️‍♂️ </a:t>
            </a:r>
            <a:r>
              <a:rPr lang="en-US" sz="1050" b="1" u="sng" dirty="0">
                <a:solidFill>
                  <a:schemeClr val="accent2"/>
                </a:solidFill>
              </a:rPr>
              <a:t>Wi-Fi Pineapples</a:t>
            </a:r>
          </a:p>
          <a:p>
            <a:pPr marL="457200" lvl="1" indent="0">
              <a:buNone/>
            </a:pPr>
            <a:r>
              <a:rPr lang="en-US" sz="1050" b="1" u="sng" dirty="0">
                <a:solidFill>
                  <a:schemeClr val="accent2"/>
                </a:solidFill>
              </a:rPr>
              <a:t>Cheap hardware tools</a:t>
            </a:r>
            <a:r>
              <a:rPr lang="en-US" sz="1050" dirty="0">
                <a:solidFill>
                  <a:schemeClr val="tx1"/>
                </a:solidFill>
              </a:rPr>
              <a:t> that </a:t>
            </a:r>
            <a:r>
              <a:rPr lang="en-US" sz="1050" b="1" u="sng" dirty="0">
                <a:solidFill>
                  <a:schemeClr val="accent2"/>
                </a:solidFill>
              </a:rPr>
              <a:t>trick your phone/laptop</a:t>
            </a:r>
            <a:r>
              <a:rPr lang="en-US" sz="1050" dirty="0">
                <a:solidFill>
                  <a:schemeClr val="tx1"/>
                </a:solidFill>
              </a:rPr>
              <a:t> into </a:t>
            </a:r>
            <a:r>
              <a:rPr lang="en-US" sz="1050" b="1" u="sng" dirty="0">
                <a:solidFill>
                  <a:schemeClr val="accent2"/>
                </a:solidFill>
              </a:rPr>
              <a:t>thinking it’s a “known” network</a:t>
            </a:r>
            <a:r>
              <a:rPr lang="en-US" sz="1050" dirty="0">
                <a:solidFill>
                  <a:schemeClr val="tx1"/>
                </a:solidFill>
              </a:rPr>
              <a:t> — then </a:t>
            </a:r>
            <a:r>
              <a:rPr lang="en-US" sz="1050" b="1" u="sng" dirty="0">
                <a:solidFill>
                  <a:schemeClr val="accent2"/>
                </a:solidFill>
              </a:rPr>
              <a:t>sniff all your HTTP data.</a:t>
            </a:r>
            <a:endParaRPr sz="1050" b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9956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1198-70ED-5CC9-E574-79A857D94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TIME!!!</a:t>
            </a:r>
          </a:p>
        </p:txBody>
      </p:sp>
    </p:spTree>
    <p:extLst>
      <p:ext uri="{BB962C8B-B14F-4D97-AF65-F5344CB8AC3E}">
        <p14:creationId xmlns:p14="http://schemas.microsoft.com/office/powerpoint/2010/main" val="31019753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8A0DC901-4CE0-7DEB-906E-C84241DB1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242C049B-9AE2-4A92-3EB4-368309C6360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Which of the following is TRUE?</a:t>
            </a:r>
            <a:endParaRPr lang="en-US" sz="8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3E191635-69BB-104D-E6FB-FCD1876F79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A) HTTP uses port 443</a:t>
            </a:r>
          </a:p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B) HTTPS always uses SSL</a:t>
            </a:r>
          </a:p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C) TLS handshake uses symmetric encryption</a:t>
            </a:r>
          </a:p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D) HTTPS protects against MITM attacks </a:t>
            </a:r>
            <a:endParaRPr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723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78B8B1-A650-DA6C-7772-7C8212F8B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50" dirty="0"/>
              <a:t>Explain the difference between </a:t>
            </a:r>
            <a:r>
              <a:rPr lang="en-US" sz="2250" b="1" i="1" u="sng" dirty="0">
                <a:solidFill>
                  <a:schemeClr val="accent2"/>
                </a:solidFill>
              </a:rPr>
              <a:t>HTTP</a:t>
            </a:r>
            <a:r>
              <a:rPr lang="en-US" sz="2250" dirty="0"/>
              <a:t>  &amp; </a:t>
            </a:r>
            <a:r>
              <a:rPr lang="en-US" sz="2250" b="1" i="1" u="sng" dirty="0">
                <a:solidFill>
                  <a:schemeClr val="accent2"/>
                </a:solidFill>
              </a:rPr>
              <a:t>HTTPS</a:t>
            </a:r>
          </a:p>
          <a:p>
            <a:endParaRPr lang="en-US" sz="2250" dirty="0"/>
          </a:p>
          <a:p>
            <a:r>
              <a:rPr lang="en-US" sz="2250" dirty="0"/>
              <a:t>Show </a:t>
            </a:r>
            <a:r>
              <a:rPr lang="en-US" sz="2250" b="1" i="1" u="sng" dirty="0">
                <a:solidFill>
                  <a:schemeClr val="accent2"/>
                </a:solidFill>
              </a:rPr>
              <a:t>how data is transmitted </a:t>
            </a:r>
            <a:r>
              <a:rPr lang="en-US" sz="2250" dirty="0">
                <a:solidFill>
                  <a:schemeClr val="accent2"/>
                </a:solidFill>
              </a:rPr>
              <a:t> </a:t>
            </a:r>
            <a:r>
              <a:rPr lang="en-US" sz="2250" dirty="0"/>
              <a:t>in </a:t>
            </a:r>
            <a:r>
              <a:rPr lang="en-US" sz="2250" b="1" i="1" u="sng" dirty="0">
                <a:solidFill>
                  <a:schemeClr val="accent2"/>
                </a:solidFill>
              </a:rPr>
              <a:t>both protocols</a:t>
            </a:r>
          </a:p>
          <a:p>
            <a:endParaRPr lang="en-US" sz="2250" dirty="0"/>
          </a:p>
          <a:p>
            <a:r>
              <a:rPr lang="en-US" sz="2250" b="1" i="1" u="sng" dirty="0">
                <a:solidFill>
                  <a:schemeClr val="accent2"/>
                </a:solidFill>
              </a:rPr>
              <a:t>Use real tools</a:t>
            </a:r>
            <a:r>
              <a:rPr lang="en-US" sz="2250" b="1" i="1" dirty="0">
                <a:solidFill>
                  <a:schemeClr val="accent2"/>
                </a:solidFill>
              </a:rPr>
              <a:t>  </a:t>
            </a:r>
            <a:r>
              <a:rPr lang="en-US" sz="2250" dirty="0"/>
              <a:t>to </a:t>
            </a:r>
            <a:r>
              <a:rPr lang="en-US" sz="2250" b="1" i="1" u="sng" dirty="0">
                <a:solidFill>
                  <a:schemeClr val="accent2"/>
                </a:solidFill>
              </a:rPr>
              <a:t>visualize security in action</a:t>
            </a:r>
          </a:p>
          <a:p>
            <a:endParaRPr lang="en-US" sz="2250" dirty="0"/>
          </a:p>
          <a:p>
            <a:r>
              <a:rPr lang="en-US" sz="2250" b="1" i="1" u="sng" dirty="0">
                <a:solidFill>
                  <a:schemeClr val="accent2"/>
                </a:solidFill>
              </a:rPr>
              <a:t>Highlight vulnerabilities</a:t>
            </a:r>
            <a:r>
              <a:rPr lang="en-US" sz="2250" b="1" i="1" dirty="0">
                <a:solidFill>
                  <a:schemeClr val="accent2"/>
                </a:solidFill>
              </a:rPr>
              <a:t> </a:t>
            </a:r>
            <a:r>
              <a:rPr lang="en-US" sz="2250" dirty="0"/>
              <a:t>&amp; </a:t>
            </a:r>
            <a:r>
              <a:rPr lang="en-US" sz="2250" b="1" i="1" u="sng" dirty="0">
                <a:solidFill>
                  <a:schemeClr val="accent2"/>
                </a:solidFill>
              </a:rPr>
              <a:t>mitigation strategies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19710A-0280-FD1E-5749-BBA732187580}"/>
              </a:ext>
            </a:extLst>
          </p:cNvPr>
          <p:cNvSpPr txBox="1"/>
          <p:nvPr/>
        </p:nvSpPr>
        <p:spPr>
          <a:xfrm>
            <a:off x="914400" y="715020"/>
            <a:ext cx="72258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  <a:latin typeface="Doppio One" panose="020B0604020202020204" charset="0"/>
              </a:rPr>
              <a:t>Project Goals</a:t>
            </a:r>
          </a:p>
        </p:txBody>
      </p:sp>
    </p:spTree>
    <p:extLst>
      <p:ext uri="{BB962C8B-B14F-4D97-AF65-F5344CB8AC3E}">
        <p14:creationId xmlns:p14="http://schemas.microsoft.com/office/powerpoint/2010/main" val="3743793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0837A476-C7B3-4487-CB21-CA1C3D659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47EB3164-F4F3-9F2D-9AA3-BCD51E9C26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Which of the following is TRUE?</a:t>
            </a:r>
            <a:endParaRPr lang="en-US" sz="80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22CA1B45-5BF1-C897-58B4-561A15DF78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A) HTTP uses port 443</a:t>
            </a:r>
          </a:p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B) HTTPS always uses SSL</a:t>
            </a:r>
          </a:p>
          <a:p>
            <a:pPr marL="171450" indent="-171450"/>
            <a:r>
              <a:rPr lang="en-US" sz="2800" dirty="0">
                <a:solidFill>
                  <a:schemeClr val="accent3"/>
                </a:solidFill>
              </a:rPr>
              <a:t>C) TLS handshake uses symmetric encryption</a:t>
            </a:r>
          </a:p>
          <a:p>
            <a:pPr marL="171450" indent="-171450"/>
            <a:r>
              <a:rPr lang="en-US" sz="2800" b="1" dirty="0">
                <a:solidFill>
                  <a:schemeClr val="accent2"/>
                </a:solidFill>
              </a:rPr>
              <a:t>D) HTTPS protects against MITM attacks </a:t>
            </a:r>
            <a:endParaRPr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991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A0A23B20-E679-5EE1-904B-B147584E2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4B70702B-76E5-E08D-42C2-077354C584E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What does TLS stand for?</a:t>
            </a:r>
            <a:endParaRPr lang="en-US" sz="115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515D5813-3F83-A46E-57F4-26BCC7DB33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3600" dirty="0"/>
              <a:t>A) Transport Level Security</a:t>
            </a:r>
            <a:br>
              <a:rPr lang="en-US" sz="3600" dirty="0"/>
            </a:br>
            <a:r>
              <a:rPr lang="en-US" sz="3600" dirty="0"/>
              <a:t>B) Transmission Layer Standard</a:t>
            </a:r>
            <a:br>
              <a:rPr lang="en-US" sz="3600" dirty="0"/>
            </a:br>
            <a:r>
              <a:rPr lang="en-US" sz="3600" dirty="0"/>
              <a:t>C) Transport Layer Security </a:t>
            </a:r>
            <a:br>
              <a:rPr lang="en-US" sz="3600" dirty="0"/>
            </a:br>
            <a:r>
              <a:rPr lang="en-US" sz="3600" dirty="0"/>
              <a:t>D) Transfer Link Standard</a:t>
            </a:r>
            <a:endParaRPr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7850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36A91481-4567-051F-1BFF-71443850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53AD4069-B0D2-804F-9021-6271502E3FC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What does TLS stand for?</a:t>
            </a:r>
            <a:endParaRPr lang="en-US" sz="115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AF6F1792-A6A4-61C3-D2DE-B34E68332B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3600" dirty="0"/>
              <a:t>A) Transport Level Security</a:t>
            </a:r>
            <a:br>
              <a:rPr lang="en-US" sz="3600" dirty="0"/>
            </a:br>
            <a:r>
              <a:rPr lang="en-US" sz="3600" dirty="0"/>
              <a:t>B) Transmission Layer Standard</a:t>
            </a:r>
            <a:br>
              <a:rPr lang="en-US" sz="3600" dirty="0"/>
            </a:br>
            <a:r>
              <a:rPr lang="en-US" sz="3600" b="1" dirty="0">
                <a:solidFill>
                  <a:schemeClr val="accent2"/>
                </a:solidFill>
              </a:rPr>
              <a:t>C) Transport Layer Security </a:t>
            </a:r>
            <a:br>
              <a:rPr lang="en-US" sz="3600" dirty="0"/>
            </a:br>
            <a:r>
              <a:rPr lang="en-US" sz="3600" dirty="0"/>
              <a:t>D) Transfer Link Standard</a:t>
            </a:r>
            <a:endParaRPr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0983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22C3212C-7AE5-1A19-B880-E83EF8804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4B89BD01-5075-09A7-4D83-52717C9519C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Why is SSL no longer recommended?</a:t>
            </a:r>
            <a:endParaRPr lang="en-US" sz="199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FD70B297-2871-78DB-495B-66443029FC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3600" dirty="0"/>
              <a:t>A) It’s too fast</a:t>
            </a:r>
            <a:br>
              <a:rPr lang="en-US" sz="3600" dirty="0"/>
            </a:br>
            <a:r>
              <a:rPr lang="en-US" sz="3600" dirty="0"/>
              <a:t>B) It causes DNS issues</a:t>
            </a:r>
            <a:br>
              <a:rPr lang="en-US" sz="3600" dirty="0"/>
            </a:br>
            <a:r>
              <a:rPr lang="en-US" sz="3600" dirty="0"/>
              <a:t>C) It lacks encryption</a:t>
            </a:r>
            <a:br>
              <a:rPr lang="en-US" sz="3600" dirty="0"/>
            </a:br>
            <a:r>
              <a:rPr lang="en-US" sz="3600" dirty="0"/>
              <a:t>D) It has known vulnerabilities 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4830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03F72070-E15C-73D0-FA7D-E2B8F3BD1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C8B7B892-E03F-8273-AD20-70557A45EDD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Why is SSL no longer recommended?</a:t>
            </a:r>
            <a:endParaRPr lang="en-US" sz="199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7FB60327-4495-AF96-3F46-9462C51F9A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3600" dirty="0"/>
              <a:t>A) It’s too fast</a:t>
            </a:r>
            <a:br>
              <a:rPr lang="en-US" sz="3600" dirty="0"/>
            </a:br>
            <a:r>
              <a:rPr lang="en-US" sz="3600" dirty="0"/>
              <a:t>B) It causes DNS issues</a:t>
            </a:r>
            <a:br>
              <a:rPr lang="en-US" sz="3600" dirty="0"/>
            </a:br>
            <a:r>
              <a:rPr lang="en-US" sz="3600" dirty="0"/>
              <a:t>C) It lacks encryption</a:t>
            </a:r>
            <a:br>
              <a:rPr lang="en-US" sz="3600" dirty="0"/>
            </a:br>
            <a:r>
              <a:rPr lang="en-US" sz="3600" b="1" dirty="0">
                <a:solidFill>
                  <a:schemeClr val="accent2"/>
                </a:solidFill>
              </a:rPr>
              <a:t>D) It has known vulnerabilities </a:t>
            </a:r>
            <a:endParaRPr sz="16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6507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8AC33-657B-ED41-7BE8-F840B2EE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89C0A4-5B91-4868-E0D8-87A30AA1F9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b="1" u="sng" dirty="0">
                <a:solidFill>
                  <a:schemeClr val="accent2"/>
                </a:solidFill>
              </a:rPr>
              <a:t>Let’s chat!!</a:t>
            </a:r>
            <a:endParaRPr lang="en-US" b="1" u="sng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5390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AB40B-17ED-D74E-B5E2-BE8DAF8CA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F5FD-0414-F4D6-16B2-EE36C9D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1CFD8-D7B7-3B70-4492-7B1697392E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Always use HTTPS.</a:t>
            </a:r>
          </a:p>
          <a:p>
            <a:r>
              <a:rPr lang="en-US" sz="2800" dirty="0"/>
              <a:t>Stay secure out there.</a:t>
            </a:r>
            <a:endParaRPr 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22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EA531-81AD-BA02-45E4-4DABDD084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3C2C9D-72F6-337D-B613-619A3BD48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i="1" u="sng" dirty="0">
                <a:solidFill>
                  <a:schemeClr val="accent2"/>
                </a:solidFill>
              </a:rPr>
              <a:t>Wireshark:</a:t>
            </a:r>
            <a:r>
              <a:rPr lang="en-US" sz="2400" dirty="0">
                <a:solidFill>
                  <a:schemeClr val="accent3"/>
                </a:solidFill>
              </a:rPr>
              <a:t> Network packet analysis</a:t>
            </a:r>
          </a:p>
          <a:p>
            <a:endParaRPr lang="en-US" sz="2400" dirty="0">
              <a:solidFill>
                <a:schemeClr val="accent3"/>
              </a:solidFill>
            </a:endParaRPr>
          </a:p>
          <a:p>
            <a:r>
              <a:rPr lang="en-US" sz="2400" b="1" i="1" u="sng" dirty="0">
                <a:solidFill>
                  <a:schemeClr val="accent2"/>
                </a:solidFill>
              </a:rPr>
              <a:t>Cisco Packet Tracer:</a:t>
            </a:r>
            <a:r>
              <a:rPr lang="en-US" sz="2400" dirty="0">
                <a:solidFill>
                  <a:schemeClr val="accent3"/>
                </a:solidFill>
              </a:rPr>
              <a:t> Simulated topologies</a:t>
            </a:r>
          </a:p>
          <a:p>
            <a:endParaRPr lang="en-US" sz="2400" dirty="0">
              <a:solidFill>
                <a:schemeClr val="accent3"/>
              </a:solidFill>
            </a:endParaRPr>
          </a:p>
          <a:p>
            <a:r>
              <a:rPr lang="en-US" sz="2400" b="1" i="1" u="sng" dirty="0">
                <a:solidFill>
                  <a:schemeClr val="accent2"/>
                </a:solidFill>
              </a:rPr>
              <a:t>Python Local Server:</a:t>
            </a:r>
            <a:r>
              <a:rPr lang="en-US" sz="2400" dirty="0">
                <a:solidFill>
                  <a:schemeClr val="accent3"/>
                </a:solidFill>
              </a:rPr>
              <a:t> Demo HTTPS traffic</a:t>
            </a:r>
          </a:p>
          <a:p>
            <a:endParaRPr lang="en-US" sz="2400" dirty="0">
              <a:solidFill>
                <a:schemeClr val="accent3"/>
              </a:solidFill>
            </a:endParaRPr>
          </a:p>
          <a:p>
            <a:r>
              <a:rPr lang="en-US" sz="2400" b="1" i="1" u="sng" dirty="0">
                <a:solidFill>
                  <a:schemeClr val="accent2"/>
                </a:solidFill>
              </a:rPr>
              <a:t>OpenSSL:</a:t>
            </a:r>
            <a:r>
              <a:rPr lang="en-US" sz="2400" dirty="0">
                <a:solidFill>
                  <a:schemeClr val="accent3"/>
                </a:solidFill>
              </a:rPr>
              <a:t> Generate SSL/TLS certificates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45365D-E518-0488-DAEA-2D9720A4DFD6}"/>
              </a:ext>
            </a:extLst>
          </p:cNvPr>
          <p:cNvSpPr txBox="1"/>
          <p:nvPr/>
        </p:nvSpPr>
        <p:spPr>
          <a:xfrm>
            <a:off x="914400" y="715020"/>
            <a:ext cx="72258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3"/>
                </a:solidFill>
                <a:latin typeface="Doppio One" panose="020B0604020202020204" charset="0"/>
              </a:rPr>
              <a:t>Tools Used</a:t>
            </a:r>
          </a:p>
        </p:txBody>
      </p:sp>
    </p:spTree>
    <p:extLst>
      <p:ext uri="{BB962C8B-B14F-4D97-AF65-F5344CB8AC3E}">
        <p14:creationId xmlns:p14="http://schemas.microsoft.com/office/powerpoint/2010/main" val="1650758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8A69E-F9F5-B071-56C5-14C5A5EB2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accent2"/>
                </a:solidFill>
              </a:rPr>
              <a:t>HTTP</a:t>
            </a:r>
            <a:r>
              <a:rPr lang="en-US" sz="4400" dirty="0"/>
              <a:t> vs </a:t>
            </a:r>
            <a:r>
              <a:rPr lang="en-US" sz="4400" dirty="0">
                <a:solidFill>
                  <a:schemeClr val="accent2"/>
                </a:solidFill>
              </a:rPr>
              <a:t>HTTPS</a:t>
            </a:r>
            <a:r>
              <a:rPr lang="en-US" sz="4400" dirty="0"/>
              <a:t> Theory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14BCAF-55F5-3562-DC18-5225A86CCA5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7200" dirty="0"/>
              <a:t>#02</a:t>
            </a:r>
          </a:p>
        </p:txBody>
      </p:sp>
      <p:pic>
        <p:nvPicPr>
          <p:cNvPr id="6" name="Picture Placeholder 5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CF4589E0-880C-AAA1-3C2D-E24FE9E77979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2"/>
          <a:srcRect t="32148" b="321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703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0DEAA3A8-2B96-575C-DAB7-DA733C1DF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D871F9AB-EB8F-2B5D-CC65-DBB210DCF32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What is </a:t>
            </a:r>
            <a:r>
              <a:rPr lang="en-US" sz="4000" u="sng" dirty="0">
                <a:solidFill>
                  <a:schemeClr val="accent2"/>
                </a:solidFill>
              </a:rPr>
              <a:t>HTTP</a:t>
            </a:r>
            <a:r>
              <a:rPr lang="en-US" sz="4000" dirty="0"/>
              <a:t>?</a:t>
            </a:r>
            <a:endParaRPr sz="66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F34BA745-F386-267B-8980-9B3ACDF8BE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400" dirty="0"/>
              <a:t>Stands for </a:t>
            </a:r>
            <a:r>
              <a:rPr lang="en-US" sz="2400" b="1" u="sng" dirty="0" err="1">
                <a:solidFill>
                  <a:schemeClr val="accent2"/>
                </a:solidFill>
              </a:rPr>
              <a:t>HyperText</a:t>
            </a:r>
            <a:r>
              <a:rPr lang="en-US" sz="2400" b="1" u="sng" dirty="0">
                <a:solidFill>
                  <a:schemeClr val="accent2"/>
                </a:solidFill>
              </a:rPr>
              <a:t> Transfer Protocol</a:t>
            </a:r>
          </a:p>
          <a:p>
            <a:pPr marL="0" indent="0">
              <a:buNone/>
            </a:pPr>
            <a:endParaRPr lang="en-US" sz="2400" dirty="0"/>
          </a:p>
          <a:p>
            <a:pPr marL="171450" indent="-171450"/>
            <a:r>
              <a:rPr lang="en-US" sz="2400" dirty="0"/>
              <a:t>Used to </a:t>
            </a:r>
            <a:r>
              <a:rPr lang="en-US" sz="2400" b="1" i="1" dirty="0">
                <a:solidFill>
                  <a:schemeClr val="accent2"/>
                </a:solidFill>
              </a:rPr>
              <a:t>transfer</a:t>
            </a:r>
            <a:r>
              <a:rPr lang="en-US" sz="2400" dirty="0"/>
              <a:t> web content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dirty="0"/>
              <a:t>Simple, fast… but </a:t>
            </a:r>
            <a:r>
              <a:rPr lang="en-US" sz="2400" b="1" i="1" u="sng" dirty="0">
                <a:solidFill>
                  <a:schemeClr val="accent2"/>
                </a:solidFill>
              </a:rPr>
              <a:t>insecure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dirty="0"/>
              <a:t>Sends all data in </a:t>
            </a:r>
            <a:r>
              <a:rPr lang="en-US" sz="2400" b="1" i="1" dirty="0">
                <a:solidFill>
                  <a:schemeClr val="accent2"/>
                </a:solidFill>
              </a:rPr>
              <a:t>plain text </a:t>
            </a:r>
            <a:r>
              <a:rPr lang="en-US" sz="2400" dirty="0"/>
              <a:t>🚫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47848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>
          <a:extLst>
            <a:ext uri="{FF2B5EF4-FFF2-40B4-BE49-F238E27FC236}">
              <a16:creationId xmlns:a16="http://schemas.microsoft.com/office/drawing/2014/main" id="{7FE71AB5-9048-9B56-00F5-A42FE6A2E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>
            <a:extLst>
              <a:ext uri="{FF2B5EF4-FFF2-40B4-BE49-F238E27FC236}">
                <a16:creationId xmlns:a16="http://schemas.microsoft.com/office/drawing/2014/main" id="{3DC1BD01-A64D-2E3C-6F3E-51C285AE41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20000" y="597425"/>
            <a:ext cx="77040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What is </a:t>
            </a:r>
            <a:r>
              <a:rPr lang="en-US" sz="4000" u="sng" dirty="0">
                <a:solidFill>
                  <a:schemeClr val="accent2"/>
                </a:solidFill>
              </a:rPr>
              <a:t>HTTPS</a:t>
            </a:r>
            <a:r>
              <a:rPr lang="en-US" sz="4000" dirty="0"/>
              <a:t>?</a:t>
            </a:r>
            <a:endParaRPr sz="6600" dirty="0"/>
          </a:p>
        </p:txBody>
      </p:sp>
      <p:sp>
        <p:nvSpPr>
          <p:cNvPr id="86" name="Google Shape;86;p18">
            <a:extLst>
              <a:ext uri="{FF2B5EF4-FFF2-40B4-BE49-F238E27FC236}">
                <a16:creationId xmlns:a16="http://schemas.microsoft.com/office/drawing/2014/main" id="{F3F87DD3-30AE-FE4D-AC23-ED9C43B03C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789425"/>
            <a:ext cx="7704000" cy="27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2400" dirty="0"/>
              <a:t>Adds </a:t>
            </a:r>
            <a:r>
              <a:rPr lang="en-US" sz="2400" b="1" i="1" u="sng" dirty="0">
                <a:solidFill>
                  <a:schemeClr val="accent2"/>
                </a:solidFill>
              </a:rPr>
              <a:t>“Secure”</a:t>
            </a:r>
            <a:r>
              <a:rPr lang="en-US" sz="2400" dirty="0"/>
              <a:t> to HTTP: HTTP over </a:t>
            </a:r>
            <a:r>
              <a:rPr lang="en-US" sz="2400" b="1" i="1" u="sng" dirty="0">
                <a:solidFill>
                  <a:schemeClr val="accent2"/>
                </a:solidFill>
              </a:rPr>
              <a:t>TLS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dirty="0"/>
              <a:t>Uses </a:t>
            </a:r>
            <a:r>
              <a:rPr lang="en-US" sz="2400" b="1" i="1" dirty="0">
                <a:solidFill>
                  <a:schemeClr val="accent2"/>
                </a:solidFill>
              </a:rPr>
              <a:t>encryption</a:t>
            </a:r>
            <a:r>
              <a:rPr lang="en-US" sz="2400" dirty="0"/>
              <a:t> to protect data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dirty="0"/>
              <a:t>Uses </a:t>
            </a:r>
            <a:r>
              <a:rPr lang="en-US" sz="2400" b="1" i="1" dirty="0">
                <a:solidFill>
                  <a:schemeClr val="accent2"/>
                </a:solidFill>
              </a:rPr>
              <a:t>certificates</a:t>
            </a:r>
            <a:r>
              <a:rPr lang="en-US" sz="2400" dirty="0"/>
              <a:t> to prove server identity</a:t>
            </a:r>
          </a:p>
          <a:p>
            <a:pPr marL="171450" indent="-171450"/>
            <a:endParaRPr lang="en-US" sz="2400" dirty="0"/>
          </a:p>
          <a:p>
            <a:pPr marL="171450" indent="-171450"/>
            <a:r>
              <a:rPr lang="en-US" sz="2400" dirty="0"/>
              <a:t>Now the </a:t>
            </a:r>
            <a:r>
              <a:rPr lang="en-US" sz="2400" b="1" i="1" dirty="0">
                <a:solidFill>
                  <a:schemeClr val="accent2"/>
                </a:solidFill>
              </a:rPr>
              <a:t>default standard </a:t>
            </a:r>
            <a:r>
              <a:rPr lang="en-US" sz="2400" dirty="0"/>
              <a:t>for </a:t>
            </a:r>
            <a:r>
              <a:rPr lang="en-US" sz="2400" b="1" i="1" dirty="0">
                <a:solidFill>
                  <a:schemeClr val="accent2"/>
                </a:solidFill>
              </a:rPr>
              <a:t>secure websites</a:t>
            </a:r>
            <a:endParaRPr sz="2400" b="1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926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0D7B21-6F2D-90B1-1B1F-93DF1C98C0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Uses </a:t>
            </a:r>
            <a:r>
              <a:rPr lang="en-US" b="1" i="1" u="sng" dirty="0">
                <a:solidFill>
                  <a:schemeClr val="accent2"/>
                </a:solidFill>
              </a:rPr>
              <a:t>TLS</a:t>
            </a:r>
            <a:r>
              <a:rPr lang="en-US" dirty="0"/>
              <a:t> encryption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Port </a:t>
            </a:r>
            <a:r>
              <a:rPr lang="en-US" b="1" i="1" u="sng" dirty="0">
                <a:solidFill>
                  <a:schemeClr val="accent2"/>
                </a:solidFill>
              </a:rPr>
              <a:t>443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u="sng" dirty="0">
                <a:solidFill>
                  <a:schemeClr val="accent2"/>
                </a:solidFill>
              </a:rPr>
              <a:t>Authenticates</a:t>
            </a:r>
            <a:r>
              <a:rPr lang="en-US" dirty="0"/>
              <a:t> server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u="sng" dirty="0">
                <a:solidFill>
                  <a:schemeClr val="accent2"/>
                </a:solidFill>
              </a:rPr>
              <a:t>Not</a:t>
            </a:r>
            <a:r>
              <a:rPr lang="en-US" dirty="0"/>
              <a:t> visible to eavesdroppers (traffic is </a:t>
            </a:r>
            <a:r>
              <a:rPr lang="en-US" b="1" i="1" u="sng" dirty="0">
                <a:solidFill>
                  <a:schemeClr val="accent2"/>
                </a:solidFill>
              </a:rPr>
              <a:t>encrypted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Is a </a:t>
            </a:r>
            <a:r>
              <a:rPr lang="en-US" b="1" i="1" u="sng" dirty="0">
                <a:solidFill>
                  <a:schemeClr val="accent2"/>
                </a:solidFill>
              </a:rPr>
              <a:t>MUST</a:t>
            </a:r>
            <a:r>
              <a:rPr lang="en-US" dirty="0"/>
              <a:t> for </a:t>
            </a:r>
            <a:r>
              <a:rPr lang="en-US" b="1" i="1" u="sng" dirty="0">
                <a:solidFill>
                  <a:schemeClr val="accent2"/>
                </a:solidFill>
              </a:rPr>
              <a:t>logins</a:t>
            </a:r>
            <a:r>
              <a:rPr lang="en-US" dirty="0"/>
              <a:t>, </a:t>
            </a:r>
            <a:r>
              <a:rPr lang="en-US" b="1" i="1" u="sng" dirty="0">
                <a:solidFill>
                  <a:schemeClr val="accent2"/>
                </a:solidFill>
              </a:rPr>
              <a:t>payments</a:t>
            </a:r>
            <a:r>
              <a:rPr lang="en-US" dirty="0"/>
              <a:t> and </a:t>
            </a:r>
            <a:r>
              <a:rPr lang="en-US" b="1" i="1" u="sng" dirty="0">
                <a:solidFill>
                  <a:schemeClr val="accent2"/>
                </a:solidFill>
              </a:rPr>
              <a:t>user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291399-14E6-4B08-3219-71DC79587362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i="1" u="sng" dirty="0">
                <a:solidFill>
                  <a:schemeClr val="accent2"/>
                </a:solidFill>
              </a:rPr>
              <a:t>No</a:t>
            </a:r>
            <a:r>
              <a:rPr lang="en-US" dirty="0"/>
              <a:t> Encryption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Port </a:t>
            </a:r>
            <a:r>
              <a:rPr lang="en-US" b="1" i="1" u="sng" dirty="0">
                <a:solidFill>
                  <a:schemeClr val="accent2"/>
                </a:solidFill>
              </a:rPr>
              <a:t>80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i="1" u="sng" dirty="0">
                <a:solidFill>
                  <a:schemeClr val="accent2"/>
                </a:solidFill>
              </a:rPr>
              <a:t>not</a:t>
            </a:r>
            <a:r>
              <a:rPr lang="en-US" dirty="0"/>
              <a:t> authenticate server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u="sng" dirty="0">
                <a:solidFill>
                  <a:schemeClr val="accent2"/>
                </a:solidFill>
              </a:rPr>
              <a:t>Visible</a:t>
            </a:r>
            <a:r>
              <a:rPr lang="en-US" dirty="0"/>
              <a:t> to eavesdroppers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 be used for </a:t>
            </a:r>
            <a:r>
              <a:rPr lang="en-US" b="1" i="1" u="sng" dirty="0">
                <a:solidFill>
                  <a:schemeClr val="accent2"/>
                </a:solidFill>
              </a:rPr>
              <a:t>blogs</a:t>
            </a:r>
            <a:r>
              <a:rPr lang="en-US" dirty="0"/>
              <a:t> and/or </a:t>
            </a:r>
            <a:r>
              <a:rPr lang="en-US" b="1" i="1" u="sng" dirty="0">
                <a:solidFill>
                  <a:schemeClr val="accent2"/>
                </a:solidFill>
              </a:rPr>
              <a:t>static content</a:t>
            </a:r>
          </a:p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532A4CC-693A-CE05-DAD4-C0A745230397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B6C021-EBFC-0ADF-91B2-A3A314E99FE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/>
              <a:t>HTTPS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B778874-3838-4942-A283-6CE3D2321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u="sng" dirty="0">
                <a:solidFill>
                  <a:schemeClr val="accent2"/>
                </a:solidFill>
              </a:rPr>
              <a:t>HTTP</a:t>
            </a:r>
            <a:r>
              <a:rPr lang="en-US" sz="3600" dirty="0"/>
              <a:t> vs </a:t>
            </a:r>
            <a:r>
              <a:rPr lang="en-US" sz="3600" u="sng" dirty="0">
                <a:solidFill>
                  <a:schemeClr val="accent2"/>
                </a:solidFill>
              </a:rPr>
              <a:t>HTTPS</a:t>
            </a:r>
          </a:p>
        </p:txBody>
      </p:sp>
      <p:pic>
        <p:nvPicPr>
          <p:cNvPr id="10" name="Picture Placeholder 9" descr="A blue background with white letters&#10;&#10;AI-generated content may be incorrect.">
            <a:extLst>
              <a:ext uri="{FF2B5EF4-FFF2-40B4-BE49-F238E27FC236}">
                <a16:creationId xmlns:a16="http://schemas.microsoft.com/office/drawing/2014/main" id="{8E32C57A-5AF1-FBCF-B141-A2C870A3F7A4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228" b="16228"/>
          <a:stretch>
            <a:fillRect/>
          </a:stretch>
        </p:blipFill>
        <p:spPr/>
      </p:pic>
      <p:pic>
        <p:nvPicPr>
          <p:cNvPr id="13" name="Picture Placeholder 12" descr="A green padlock with a grey handle&#10;&#10;AI-generated content may be incorrect.">
            <a:extLst>
              <a:ext uri="{FF2B5EF4-FFF2-40B4-BE49-F238E27FC236}">
                <a16:creationId xmlns:a16="http://schemas.microsoft.com/office/drawing/2014/main" id="{C2FFC4E2-D0AA-B621-E195-102D9FDB7DC4}"/>
              </a:ext>
            </a:extLst>
          </p:cNvPr>
          <p:cNvPicPr>
            <a:picLocks noGrp="1" noChangeAspect="1"/>
          </p:cNvPicPr>
          <p:nvPr>
            <p:ph type="pic" idx="6"/>
          </p:nvPr>
        </p:nvPicPr>
        <p:blipFill>
          <a:blip r:embed="rId4"/>
          <a:srcRect t="15041" b="150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8439841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Networking Project Proposal Infographics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1235</Words>
  <Application>Microsoft Office PowerPoint</Application>
  <PresentationFormat>On-screen Show (16:9)</PresentationFormat>
  <Paragraphs>262</Paragraphs>
  <Slides>46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Doppio One</vt:lpstr>
      <vt:lpstr>Roboto Condensed Light</vt:lpstr>
      <vt:lpstr>Arial</vt:lpstr>
      <vt:lpstr>Encode Sans</vt:lpstr>
      <vt:lpstr>Nunito Light</vt:lpstr>
      <vt:lpstr>Anaheim</vt:lpstr>
      <vt:lpstr>Bebas Neue</vt:lpstr>
      <vt:lpstr>Open Sans</vt:lpstr>
      <vt:lpstr>Computer Networking Project Proposal Infographics by Slidesgo</vt:lpstr>
      <vt:lpstr>HTTP vs HTTPS: Wireshark &amp; Simulation-Based Comparison</vt:lpstr>
      <vt:lpstr>SECTIONS OVERVIEW</vt:lpstr>
      <vt:lpstr>Introduction + Objectives</vt:lpstr>
      <vt:lpstr>PowerPoint Presentation</vt:lpstr>
      <vt:lpstr>PowerPoint Presentation</vt:lpstr>
      <vt:lpstr>HTTP vs HTTPS Theory</vt:lpstr>
      <vt:lpstr>What is HTTP?</vt:lpstr>
      <vt:lpstr>What is HTTPS?</vt:lpstr>
      <vt:lpstr>HTTP vs HTTPS</vt:lpstr>
      <vt:lpstr>HTTP vs HTTPS explained (with a fun meme)</vt:lpstr>
      <vt:lpstr>A Deep Dive Into TLS</vt:lpstr>
      <vt:lpstr>TLS vs SSL</vt:lpstr>
      <vt:lpstr>TLS 1.3 Highlights</vt:lpstr>
      <vt:lpstr>TLS Handshake Steps</vt:lpstr>
      <vt:lpstr>TLS Security Benefits</vt:lpstr>
      <vt:lpstr>MTU, Segmentation &amp; Performance</vt:lpstr>
      <vt:lpstr>What is MTU?</vt:lpstr>
      <vt:lpstr>Why does MTU matter for HTTPS?</vt:lpstr>
      <vt:lpstr>Real-World MTU Issues</vt:lpstr>
      <vt:lpstr>WireShark Anaylsis</vt:lpstr>
      <vt:lpstr>Demo Setup</vt:lpstr>
      <vt:lpstr>HTTP in Wireshark</vt:lpstr>
      <vt:lpstr>HTTPS in Wireshark</vt:lpstr>
      <vt:lpstr>Cisco Packet Tracer Demo</vt:lpstr>
      <vt:lpstr>Implementations</vt:lpstr>
      <vt:lpstr>Packet Tracer Limitations</vt:lpstr>
      <vt:lpstr>Local Server Demo</vt:lpstr>
      <vt:lpstr>HTTPS Server Setup</vt:lpstr>
      <vt:lpstr>What We Learned</vt:lpstr>
      <vt:lpstr>Conclusion + Takeaways</vt:lpstr>
      <vt:lpstr>Summary of Key Points</vt:lpstr>
      <vt:lpstr>Final Notes &amp; References</vt:lpstr>
      <vt:lpstr>Bonus Slides???</vt:lpstr>
      <vt:lpstr>DID YOU KNOW???</vt:lpstr>
      <vt:lpstr>DID YOU KNOW???</vt:lpstr>
      <vt:lpstr>DID YOU KNOW???</vt:lpstr>
      <vt:lpstr>Scary Stuff We’ve Actually Seen</vt:lpstr>
      <vt:lpstr>QUIZ TIME!!!</vt:lpstr>
      <vt:lpstr>Which of the following is TRUE?</vt:lpstr>
      <vt:lpstr>Which of the following is TRUE?</vt:lpstr>
      <vt:lpstr>What does TLS stand for?</vt:lpstr>
      <vt:lpstr>What does TLS stand for?</vt:lpstr>
      <vt:lpstr>Why is SSL no longer recommended?</vt:lpstr>
      <vt:lpstr>Why is SSL no longer recommended?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Ahmed Moataz Mohamed Aly Hassan</cp:lastModifiedBy>
  <cp:revision>5</cp:revision>
  <dcterms:modified xsi:type="dcterms:W3CDTF">2025-05-21T08:03:02Z</dcterms:modified>
</cp:coreProperties>
</file>